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8" r:id="rId3"/>
    <p:sldId id="260" r:id="rId4"/>
    <p:sldId id="261" r:id="rId5"/>
    <p:sldId id="257" r:id="rId6"/>
    <p:sldId id="262" r:id="rId7"/>
    <p:sldId id="263" r:id="rId8"/>
    <p:sldId id="284" r:id="rId9"/>
    <p:sldId id="264" r:id="rId10"/>
    <p:sldId id="272" r:id="rId11"/>
    <p:sldId id="273" r:id="rId12"/>
    <p:sldId id="265" r:id="rId13"/>
    <p:sldId id="267" r:id="rId14"/>
    <p:sldId id="268" r:id="rId15"/>
    <p:sldId id="274" r:id="rId16"/>
    <p:sldId id="283" r:id="rId17"/>
    <p:sldId id="278" r:id="rId18"/>
    <p:sldId id="279" r:id="rId19"/>
    <p:sldId id="280" r:id="rId20"/>
    <p:sldId id="281" r:id="rId21"/>
    <p:sldId id="282" r:id="rId22"/>
    <p:sldId id="276" r:id="rId23"/>
    <p:sldId id="270" r:id="rId24"/>
    <p:sldId id="277" r:id="rId25"/>
    <p:sldId id="271" r:id="rId2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CD81E5E-07FC-D1FB-664A-9189E1A961A7}" name="Capaul, Roman" initials="CR" userId="S::Roman.Capaul@unisg.ch::5b627035-6744-455b-a80f-e1309661cb6b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paul, Roman" initials="CR" lastIdx="3" clrIdx="0"/>
  <p:cmAuthor id="2" name="Cadorin, Lou" initials="CL" lastIdx="11" clrIdx="1">
    <p:extLst>
      <p:ext uri="{19B8F6BF-5375-455C-9EA6-DF929625EA0E}">
        <p15:presenceInfo xmlns:p15="http://schemas.microsoft.com/office/powerpoint/2012/main" userId="S::lou.cadorin@student.unisg.ch::679174a4-f3d1-4258-b2c8-74086928186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4D952B"/>
    <a:srgbClr val="E50D0D"/>
    <a:srgbClr val="D20C0C"/>
    <a:srgbClr val="C60C0B"/>
    <a:srgbClr val="35651D"/>
    <a:srgbClr val="70A547"/>
    <a:srgbClr val="669900"/>
    <a:srgbClr val="FFFF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3" autoAdjust="0"/>
    <p:restoredTop sz="79787" autoAdjust="0"/>
  </p:normalViewPr>
  <p:slideViewPr>
    <p:cSldViewPr snapToGrid="0">
      <p:cViewPr varScale="1">
        <p:scale>
          <a:sx n="107" d="100"/>
          <a:sy n="107" d="100"/>
        </p:scale>
        <p:origin x="61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-392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E445B6-787E-46F4-AA84-E3BFB459AE76}" type="doc">
      <dgm:prSet loTypeId="urn:microsoft.com/office/officeart/2005/8/layout/cycle5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1AA66126-873E-44AE-952C-6F3673710059}">
      <dgm:prSet phldrT="[Text]" custT="1"/>
      <dgm:spPr/>
      <dgm:t>
        <a:bodyPr/>
        <a:lstStyle/>
        <a:p>
          <a:r>
            <a:rPr lang="de-DE" sz="1700" dirty="0">
              <a:latin typeface="bs Thomas Sans 1" panose="00000500000000000000" pitchFamily="50" charset="0"/>
              <a:ea typeface="bs Thomas Sans 1" panose="00000500000000000000" pitchFamily="50" charset="0"/>
            </a:rPr>
            <a:t>Définition du problème</a:t>
          </a:r>
        </a:p>
      </dgm:t>
    </dgm:pt>
    <dgm:pt modelId="{0837892E-A5C4-4B3D-A301-879E17FCA17E}" type="parTrans" cxnId="{E5C02731-9828-443E-AD5C-5A4070C5C7E5}">
      <dgm:prSet/>
      <dgm:spPr/>
      <dgm:t>
        <a:bodyPr/>
        <a:lstStyle/>
        <a:p>
          <a:endParaRPr lang="de-DE" sz="1600"/>
        </a:p>
      </dgm:t>
    </dgm:pt>
    <dgm:pt modelId="{44245392-A6B9-4DA5-88D5-8FD806909197}" type="sibTrans" cxnId="{E5C02731-9828-443E-AD5C-5A4070C5C7E5}">
      <dgm:prSet/>
      <dgm:spPr/>
      <dgm:t>
        <a:bodyPr/>
        <a:lstStyle/>
        <a:p>
          <a:endParaRPr lang="de-DE" sz="1600">
            <a:ln w="38100">
              <a:solidFill>
                <a:schemeClr val="tx1"/>
              </a:solidFill>
            </a:ln>
          </a:endParaRPr>
        </a:p>
      </dgm:t>
    </dgm:pt>
    <dgm:pt modelId="{3EAFB671-FEFA-470E-90C8-5DA7568F3867}">
      <dgm:prSet phldrT="[Text]" custT="1"/>
      <dgm:spPr/>
      <dgm:t>
        <a:bodyPr/>
        <a:lstStyle/>
        <a:p>
          <a:r>
            <a:rPr lang="de-DE" sz="1700" dirty="0">
              <a:latin typeface="bs Thomas Sans 1" panose="00000500000000000000" pitchFamily="50" charset="0"/>
              <a:ea typeface="bs Thomas Sans 1" panose="00000500000000000000" pitchFamily="50" charset="0"/>
            </a:rPr>
            <a:t>Agenda Setting et formation d'opinion</a:t>
          </a:r>
        </a:p>
      </dgm:t>
    </dgm:pt>
    <dgm:pt modelId="{270294A3-55C0-4C8C-BED3-87FC7B3E6600}" type="parTrans" cxnId="{18557D94-6AB5-4387-910E-0CCD2D67CC37}">
      <dgm:prSet/>
      <dgm:spPr/>
      <dgm:t>
        <a:bodyPr/>
        <a:lstStyle/>
        <a:p>
          <a:endParaRPr lang="de-DE" sz="1600"/>
        </a:p>
      </dgm:t>
    </dgm:pt>
    <dgm:pt modelId="{775BED22-53D3-423F-8265-D90F28452511}" type="sibTrans" cxnId="{18557D94-6AB5-4387-910E-0CCD2D67CC37}">
      <dgm:prSet/>
      <dgm:spPr/>
      <dgm:t>
        <a:bodyPr/>
        <a:lstStyle/>
        <a:p>
          <a:endParaRPr lang="de-DE" sz="1600"/>
        </a:p>
      </dgm:t>
    </dgm:pt>
    <dgm:pt modelId="{7F766FCF-7D3D-463B-AA9C-08B4F2805A45}">
      <dgm:prSet phldrT="[Text]" custT="1"/>
      <dgm:spPr/>
      <dgm:t>
        <a:bodyPr/>
        <a:lstStyle/>
        <a:p>
          <a:r>
            <a:rPr lang="de-DE" sz="1700" dirty="0">
              <a:latin typeface="bs Thomas Sans 1" panose="00000500000000000000" pitchFamily="50" charset="0"/>
              <a:ea typeface="bs Thomas Sans 1" panose="00000500000000000000" pitchFamily="50" charset="0"/>
            </a:rPr>
            <a:t>Décision</a:t>
          </a:r>
        </a:p>
      </dgm:t>
    </dgm:pt>
    <dgm:pt modelId="{EA4D9953-FA99-45F6-9C9A-106BF9082012}" type="parTrans" cxnId="{3C584977-703D-436B-B5E6-6457CAD89928}">
      <dgm:prSet/>
      <dgm:spPr/>
      <dgm:t>
        <a:bodyPr/>
        <a:lstStyle/>
        <a:p>
          <a:endParaRPr lang="de-DE" sz="1600"/>
        </a:p>
      </dgm:t>
    </dgm:pt>
    <dgm:pt modelId="{06A7605A-D68D-4CB2-B094-F97E6C858AC7}" type="sibTrans" cxnId="{3C584977-703D-436B-B5E6-6457CAD89928}">
      <dgm:prSet/>
      <dgm:spPr/>
      <dgm:t>
        <a:bodyPr/>
        <a:lstStyle/>
        <a:p>
          <a:endParaRPr lang="de-DE" sz="1600"/>
        </a:p>
      </dgm:t>
    </dgm:pt>
    <dgm:pt modelId="{52E0BA60-08A9-453A-BE28-4E7EC738CE29}">
      <dgm:prSet phldrT="[Text]" custT="1"/>
      <dgm:spPr/>
      <dgm:t>
        <a:bodyPr/>
        <a:lstStyle/>
        <a:p>
          <a:r>
            <a:rPr lang="en-US" sz="1700" dirty="0" err="1">
              <a:latin typeface="bs Thomas Sans 1" panose="00000500000000000000" pitchFamily="50" charset="0"/>
              <a:ea typeface="bs Thomas Sans 1" panose="00000500000000000000" pitchFamily="50" charset="0"/>
            </a:rPr>
            <a:t>Implémentation</a:t>
          </a:r>
          <a:endParaRPr lang="de-DE" sz="1700" dirty="0">
            <a:latin typeface="bs Thomas Sans 1" panose="00000500000000000000" pitchFamily="50" charset="0"/>
            <a:ea typeface="bs Thomas Sans 1" panose="00000500000000000000" pitchFamily="50" charset="0"/>
          </a:endParaRPr>
        </a:p>
      </dgm:t>
    </dgm:pt>
    <dgm:pt modelId="{000CADC9-DBD4-4EC7-A91B-C5C6BDCCF9E3}" type="parTrans" cxnId="{92A49CD6-7F66-45D2-B35F-17C662A415A1}">
      <dgm:prSet/>
      <dgm:spPr/>
      <dgm:t>
        <a:bodyPr/>
        <a:lstStyle/>
        <a:p>
          <a:endParaRPr lang="de-DE" sz="1600"/>
        </a:p>
      </dgm:t>
    </dgm:pt>
    <dgm:pt modelId="{ABA5E66B-0350-4976-AE73-2F720BBDA986}" type="sibTrans" cxnId="{92A49CD6-7F66-45D2-B35F-17C662A415A1}">
      <dgm:prSet/>
      <dgm:spPr/>
      <dgm:t>
        <a:bodyPr/>
        <a:lstStyle/>
        <a:p>
          <a:endParaRPr lang="de-DE" sz="1600"/>
        </a:p>
      </dgm:t>
    </dgm:pt>
    <dgm:pt modelId="{D88EA829-5199-4562-A9C4-107299DE5BDE}">
      <dgm:prSet phldrT="[Text]" custT="1"/>
      <dgm:spPr/>
      <dgm:t>
        <a:bodyPr/>
        <a:lstStyle/>
        <a:p>
          <a:r>
            <a:rPr lang="de-DE" sz="1700" dirty="0">
              <a:latin typeface="bs Thomas Sans 1" panose="00000500000000000000" pitchFamily="50" charset="0"/>
              <a:ea typeface="bs Thomas Sans 1" panose="00000500000000000000" pitchFamily="50" charset="0"/>
            </a:rPr>
            <a:t>Évaluation / </a:t>
          </a:r>
          <a:r>
            <a:rPr lang="en-US" sz="1700" dirty="0">
              <a:latin typeface="bs Thomas Sans 1" panose="00000500000000000000" pitchFamily="50" charset="0"/>
              <a:ea typeface="bs Thomas Sans 1" panose="00000500000000000000" pitchFamily="50" charset="0"/>
            </a:rPr>
            <a:t>R</a:t>
          </a:r>
          <a:r>
            <a:rPr lang="de-DE" sz="1700" dirty="0" err="1">
              <a:latin typeface="bs Thomas Sans 1" panose="00000500000000000000" pitchFamily="50" charset="0"/>
              <a:ea typeface="bs Thomas Sans 1" panose="00000500000000000000" pitchFamily="50" charset="0"/>
            </a:rPr>
            <a:t>éaction</a:t>
          </a:r>
          <a:endParaRPr lang="de-DE" sz="1700" dirty="0">
            <a:latin typeface="bs Thomas Sans 1" panose="00000500000000000000" pitchFamily="50" charset="0"/>
            <a:ea typeface="bs Thomas Sans 1" panose="00000500000000000000" pitchFamily="50" charset="0"/>
          </a:endParaRPr>
        </a:p>
      </dgm:t>
    </dgm:pt>
    <dgm:pt modelId="{BF783295-57D5-4783-9AD1-3B1210902B24}" type="parTrans" cxnId="{7D6A1A37-510A-4E36-8368-57EEC8947BDF}">
      <dgm:prSet/>
      <dgm:spPr/>
      <dgm:t>
        <a:bodyPr/>
        <a:lstStyle/>
        <a:p>
          <a:endParaRPr lang="de-DE" sz="1600"/>
        </a:p>
      </dgm:t>
    </dgm:pt>
    <dgm:pt modelId="{68476D92-27E6-480A-9D2E-F351606195FB}" type="sibTrans" cxnId="{7D6A1A37-510A-4E36-8368-57EEC8947BDF}">
      <dgm:prSet/>
      <dgm:spPr/>
      <dgm:t>
        <a:bodyPr/>
        <a:lstStyle/>
        <a:p>
          <a:endParaRPr lang="de-DE" sz="1600"/>
        </a:p>
      </dgm:t>
    </dgm:pt>
    <dgm:pt modelId="{BFBBA5A3-E03B-4C10-8194-AA88BE34E245}">
      <dgm:prSet custT="1"/>
      <dgm:spPr/>
      <dgm:t>
        <a:bodyPr/>
        <a:lstStyle/>
        <a:p>
          <a:r>
            <a:rPr lang="de-DE" sz="1700" dirty="0">
              <a:latin typeface="bs Thomas Sans 1" panose="00000500000000000000" pitchFamily="50" charset="0"/>
              <a:ea typeface="bs Thomas Sans 1" panose="00000500000000000000" pitchFamily="50" charset="0"/>
            </a:rPr>
            <a:t>Nouvelle problématique</a:t>
          </a:r>
        </a:p>
      </dgm:t>
    </dgm:pt>
    <dgm:pt modelId="{4975776E-0DD8-422B-8B34-733793C8530C}" type="parTrans" cxnId="{C719FBB1-7F57-4987-9A75-DBC82465B13D}">
      <dgm:prSet/>
      <dgm:spPr/>
      <dgm:t>
        <a:bodyPr/>
        <a:lstStyle/>
        <a:p>
          <a:endParaRPr lang="de-DE" sz="1600"/>
        </a:p>
      </dgm:t>
    </dgm:pt>
    <dgm:pt modelId="{249747A2-518B-4837-AABF-0120C9A9E8D2}" type="sibTrans" cxnId="{C719FBB1-7F57-4987-9A75-DBC82465B13D}">
      <dgm:prSet/>
      <dgm:spPr/>
      <dgm:t>
        <a:bodyPr/>
        <a:lstStyle/>
        <a:p>
          <a:endParaRPr lang="de-DE" sz="1600"/>
        </a:p>
      </dgm:t>
    </dgm:pt>
    <dgm:pt modelId="{E30860B7-8ED3-4883-AC94-9603FC4CE1D7}" type="pres">
      <dgm:prSet presAssocID="{65E445B6-787E-46F4-AA84-E3BFB459AE76}" presName="cycle" presStyleCnt="0">
        <dgm:presLayoutVars>
          <dgm:dir/>
          <dgm:resizeHandles val="exact"/>
        </dgm:presLayoutVars>
      </dgm:prSet>
      <dgm:spPr/>
    </dgm:pt>
    <dgm:pt modelId="{1FC0BF58-2D8E-4A9E-9021-A01D77A426AC}" type="pres">
      <dgm:prSet presAssocID="{1AA66126-873E-44AE-952C-6F3673710059}" presName="node" presStyleLbl="node1" presStyleIdx="0" presStyleCnt="6" custScaleX="161621" custScaleY="81524">
        <dgm:presLayoutVars>
          <dgm:bulletEnabled val="1"/>
        </dgm:presLayoutVars>
      </dgm:prSet>
      <dgm:spPr/>
    </dgm:pt>
    <dgm:pt modelId="{3777B447-45A0-4D0D-9657-310BAF8385CD}" type="pres">
      <dgm:prSet presAssocID="{1AA66126-873E-44AE-952C-6F3673710059}" presName="spNode" presStyleCnt="0"/>
      <dgm:spPr/>
    </dgm:pt>
    <dgm:pt modelId="{173EE1FD-747B-4008-B5D0-E8EB914C8306}" type="pres">
      <dgm:prSet presAssocID="{44245392-A6B9-4DA5-88D5-8FD806909197}" presName="sibTrans" presStyleLbl="sibTrans1D1" presStyleIdx="0" presStyleCnt="6"/>
      <dgm:spPr/>
    </dgm:pt>
    <dgm:pt modelId="{3993B5FF-D7D0-4343-B9A6-F6DF498CFB71}" type="pres">
      <dgm:prSet presAssocID="{3EAFB671-FEFA-470E-90C8-5DA7568F3867}" presName="node" presStyleLbl="node1" presStyleIdx="1" presStyleCnt="6" custScaleX="161621" custScaleY="81524" custRadScaleRad="123952" custRadScaleInc="40059">
        <dgm:presLayoutVars>
          <dgm:bulletEnabled val="1"/>
        </dgm:presLayoutVars>
      </dgm:prSet>
      <dgm:spPr/>
    </dgm:pt>
    <dgm:pt modelId="{36F97847-B223-4FAE-927C-4E1671663314}" type="pres">
      <dgm:prSet presAssocID="{3EAFB671-FEFA-470E-90C8-5DA7568F3867}" presName="spNode" presStyleCnt="0"/>
      <dgm:spPr/>
    </dgm:pt>
    <dgm:pt modelId="{30A048B5-065D-4820-B2CD-0C35C2E72278}" type="pres">
      <dgm:prSet presAssocID="{775BED22-53D3-423F-8265-D90F28452511}" presName="sibTrans" presStyleLbl="sibTrans1D1" presStyleIdx="1" presStyleCnt="6"/>
      <dgm:spPr/>
    </dgm:pt>
    <dgm:pt modelId="{2A234AC3-CFF7-4A5A-99AC-679A77C4FBD4}" type="pres">
      <dgm:prSet presAssocID="{7F766FCF-7D3D-463B-AA9C-08B4F2805A45}" presName="node" presStyleLbl="node1" presStyleIdx="2" presStyleCnt="6" custScaleX="161621" custScaleY="81524" custRadScaleRad="120604" custRadScaleInc="-61813">
        <dgm:presLayoutVars>
          <dgm:bulletEnabled val="1"/>
        </dgm:presLayoutVars>
      </dgm:prSet>
      <dgm:spPr/>
    </dgm:pt>
    <dgm:pt modelId="{910269A6-FC01-4E38-9C15-27C4758BE949}" type="pres">
      <dgm:prSet presAssocID="{7F766FCF-7D3D-463B-AA9C-08B4F2805A45}" presName="spNode" presStyleCnt="0"/>
      <dgm:spPr/>
    </dgm:pt>
    <dgm:pt modelId="{FC974AEE-6832-4E2F-8352-C06EDE8E33B2}" type="pres">
      <dgm:prSet presAssocID="{06A7605A-D68D-4CB2-B094-F97E6C858AC7}" presName="sibTrans" presStyleLbl="sibTrans1D1" presStyleIdx="2" presStyleCnt="6"/>
      <dgm:spPr/>
    </dgm:pt>
    <dgm:pt modelId="{F72C27E0-B41D-480D-B7E6-B20ED01CC7AE}" type="pres">
      <dgm:prSet presAssocID="{52E0BA60-08A9-453A-BE28-4E7EC738CE29}" presName="node" presStyleLbl="node1" presStyleIdx="3" presStyleCnt="6" custScaleX="161621" custScaleY="81524" custRadScaleRad="90122">
        <dgm:presLayoutVars>
          <dgm:bulletEnabled val="1"/>
        </dgm:presLayoutVars>
      </dgm:prSet>
      <dgm:spPr/>
    </dgm:pt>
    <dgm:pt modelId="{ABAC812B-3DF6-477D-89FE-5F78A1A21E49}" type="pres">
      <dgm:prSet presAssocID="{52E0BA60-08A9-453A-BE28-4E7EC738CE29}" presName="spNode" presStyleCnt="0"/>
      <dgm:spPr/>
    </dgm:pt>
    <dgm:pt modelId="{9D0C509F-B0B0-4910-B493-450805BAB8E1}" type="pres">
      <dgm:prSet presAssocID="{ABA5E66B-0350-4976-AE73-2F720BBDA986}" presName="sibTrans" presStyleLbl="sibTrans1D1" presStyleIdx="3" presStyleCnt="6"/>
      <dgm:spPr/>
    </dgm:pt>
    <dgm:pt modelId="{5B969951-A381-49D4-82AC-E04898841B05}" type="pres">
      <dgm:prSet presAssocID="{D88EA829-5199-4562-A9C4-107299DE5BDE}" presName="node" presStyleLbl="node1" presStyleIdx="4" presStyleCnt="6" custScaleX="161621" custScaleY="81524" custRadScaleRad="122339" custRadScaleInc="63105">
        <dgm:presLayoutVars>
          <dgm:bulletEnabled val="1"/>
        </dgm:presLayoutVars>
      </dgm:prSet>
      <dgm:spPr/>
    </dgm:pt>
    <dgm:pt modelId="{8431A07D-C0E6-4BBE-BB12-6D60C4236D58}" type="pres">
      <dgm:prSet presAssocID="{D88EA829-5199-4562-A9C4-107299DE5BDE}" presName="spNode" presStyleCnt="0"/>
      <dgm:spPr/>
    </dgm:pt>
    <dgm:pt modelId="{D6BF0650-BB80-499C-ACE7-7F429A1B416B}" type="pres">
      <dgm:prSet presAssocID="{68476D92-27E6-480A-9D2E-F351606195FB}" presName="sibTrans" presStyleLbl="sibTrans1D1" presStyleIdx="4" presStyleCnt="6"/>
      <dgm:spPr/>
    </dgm:pt>
    <dgm:pt modelId="{AEF8590B-0E9D-4C39-8408-E0D5558ABDBA}" type="pres">
      <dgm:prSet presAssocID="{BFBBA5A3-E03B-4C10-8194-AA88BE34E245}" presName="node" presStyleLbl="node1" presStyleIdx="5" presStyleCnt="6" custScaleX="161621" custScaleY="81524" custRadScaleRad="125641" custRadScaleInc="-41612">
        <dgm:presLayoutVars>
          <dgm:bulletEnabled val="1"/>
        </dgm:presLayoutVars>
      </dgm:prSet>
      <dgm:spPr/>
    </dgm:pt>
    <dgm:pt modelId="{F55C0DAD-8C59-4D26-A082-AFBCA3F68724}" type="pres">
      <dgm:prSet presAssocID="{BFBBA5A3-E03B-4C10-8194-AA88BE34E245}" presName="spNode" presStyleCnt="0"/>
      <dgm:spPr/>
    </dgm:pt>
    <dgm:pt modelId="{61399D23-E025-437A-B732-F619F43213F0}" type="pres">
      <dgm:prSet presAssocID="{249747A2-518B-4837-AABF-0120C9A9E8D2}" presName="sibTrans" presStyleLbl="sibTrans1D1" presStyleIdx="5" presStyleCnt="6"/>
      <dgm:spPr/>
    </dgm:pt>
  </dgm:ptLst>
  <dgm:cxnLst>
    <dgm:cxn modelId="{77E5A110-AB9F-49CF-9A37-06D8DF86CA09}" type="presOf" srcId="{06A7605A-D68D-4CB2-B094-F97E6C858AC7}" destId="{FC974AEE-6832-4E2F-8352-C06EDE8E33B2}" srcOrd="0" destOrd="0" presId="urn:microsoft.com/office/officeart/2005/8/layout/cycle5"/>
    <dgm:cxn modelId="{A744B71D-741F-4DCE-BAAD-0793D4DB8369}" type="presOf" srcId="{1AA66126-873E-44AE-952C-6F3673710059}" destId="{1FC0BF58-2D8E-4A9E-9021-A01D77A426AC}" srcOrd="0" destOrd="0" presId="urn:microsoft.com/office/officeart/2005/8/layout/cycle5"/>
    <dgm:cxn modelId="{DC190E29-8232-4504-9B81-70F4DA53631E}" type="presOf" srcId="{68476D92-27E6-480A-9D2E-F351606195FB}" destId="{D6BF0650-BB80-499C-ACE7-7F429A1B416B}" srcOrd="0" destOrd="0" presId="urn:microsoft.com/office/officeart/2005/8/layout/cycle5"/>
    <dgm:cxn modelId="{E5C02731-9828-443E-AD5C-5A4070C5C7E5}" srcId="{65E445B6-787E-46F4-AA84-E3BFB459AE76}" destId="{1AA66126-873E-44AE-952C-6F3673710059}" srcOrd="0" destOrd="0" parTransId="{0837892E-A5C4-4B3D-A301-879E17FCA17E}" sibTransId="{44245392-A6B9-4DA5-88D5-8FD806909197}"/>
    <dgm:cxn modelId="{7D6A1A37-510A-4E36-8368-57EEC8947BDF}" srcId="{65E445B6-787E-46F4-AA84-E3BFB459AE76}" destId="{D88EA829-5199-4562-A9C4-107299DE5BDE}" srcOrd="4" destOrd="0" parTransId="{BF783295-57D5-4783-9AD1-3B1210902B24}" sibTransId="{68476D92-27E6-480A-9D2E-F351606195FB}"/>
    <dgm:cxn modelId="{6FF4FB60-E662-4B7F-AC29-D88503C1FBAF}" type="presOf" srcId="{775BED22-53D3-423F-8265-D90F28452511}" destId="{30A048B5-065D-4820-B2CD-0C35C2E72278}" srcOrd="0" destOrd="0" presId="urn:microsoft.com/office/officeart/2005/8/layout/cycle5"/>
    <dgm:cxn modelId="{D1A93E64-E422-4C31-8F2C-9BFCA66222F8}" type="presOf" srcId="{44245392-A6B9-4DA5-88D5-8FD806909197}" destId="{173EE1FD-747B-4008-B5D0-E8EB914C8306}" srcOrd="0" destOrd="0" presId="urn:microsoft.com/office/officeart/2005/8/layout/cycle5"/>
    <dgm:cxn modelId="{1C6AE46E-9FC5-4925-9209-6F3D75040CCD}" type="presOf" srcId="{3EAFB671-FEFA-470E-90C8-5DA7568F3867}" destId="{3993B5FF-D7D0-4343-B9A6-F6DF498CFB71}" srcOrd="0" destOrd="0" presId="urn:microsoft.com/office/officeart/2005/8/layout/cycle5"/>
    <dgm:cxn modelId="{D17C7A72-6DFD-4B54-979A-3612D7BC878D}" type="presOf" srcId="{52E0BA60-08A9-453A-BE28-4E7EC738CE29}" destId="{F72C27E0-B41D-480D-B7E6-B20ED01CC7AE}" srcOrd="0" destOrd="0" presId="urn:microsoft.com/office/officeart/2005/8/layout/cycle5"/>
    <dgm:cxn modelId="{3C584977-703D-436B-B5E6-6457CAD89928}" srcId="{65E445B6-787E-46F4-AA84-E3BFB459AE76}" destId="{7F766FCF-7D3D-463B-AA9C-08B4F2805A45}" srcOrd="2" destOrd="0" parTransId="{EA4D9953-FA99-45F6-9C9A-106BF9082012}" sibTransId="{06A7605A-D68D-4CB2-B094-F97E6C858AC7}"/>
    <dgm:cxn modelId="{18557D94-6AB5-4387-910E-0CCD2D67CC37}" srcId="{65E445B6-787E-46F4-AA84-E3BFB459AE76}" destId="{3EAFB671-FEFA-470E-90C8-5DA7568F3867}" srcOrd="1" destOrd="0" parTransId="{270294A3-55C0-4C8C-BED3-87FC7B3E6600}" sibTransId="{775BED22-53D3-423F-8265-D90F28452511}"/>
    <dgm:cxn modelId="{8CBA17A2-EFF6-4744-B2F5-EC9EE6B059F2}" type="presOf" srcId="{D88EA829-5199-4562-A9C4-107299DE5BDE}" destId="{5B969951-A381-49D4-82AC-E04898841B05}" srcOrd="0" destOrd="0" presId="urn:microsoft.com/office/officeart/2005/8/layout/cycle5"/>
    <dgm:cxn modelId="{C719FBB1-7F57-4987-9A75-DBC82465B13D}" srcId="{65E445B6-787E-46F4-AA84-E3BFB459AE76}" destId="{BFBBA5A3-E03B-4C10-8194-AA88BE34E245}" srcOrd="5" destOrd="0" parTransId="{4975776E-0DD8-422B-8B34-733793C8530C}" sibTransId="{249747A2-518B-4837-AABF-0120C9A9E8D2}"/>
    <dgm:cxn modelId="{7DA865B3-E81D-4A6C-A1B7-8FA0EE0AF090}" type="presOf" srcId="{ABA5E66B-0350-4976-AE73-2F720BBDA986}" destId="{9D0C509F-B0B0-4910-B493-450805BAB8E1}" srcOrd="0" destOrd="0" presId="urn:microsoft.com/office/officeart/2005/8/layout/cycle5"/>
    <dgm:cxn modelId="{484ABFD4-31AF-4DEC-90BD-03384AD9B685}" type="presOf" srcId="{BFBBA5A3-E03B-4C10-8194-AA88BE34E245}" destId="{AEF8590B-0E9D-4C39-8408-E0D5558ABDBA}" srcOrd="0" destOrd="0" presId="urn:microsoft.com/office/officeart/2005/8/layout/cycle5"/>
    <dgm:cxn modelId="{92A49CD6-7F66-45D2-B35F-17C662A415A1}" srcId="{65E445B6-787E-46F4-AA84-E3BFB459AE76}" destId="{52E0BA60-08A9-453A-BE28-4E7EC738CE29}" srcOrd="3" destOrd="0" parTransId="{000CADC9-DBD4-4EC7-A91B-C5C6BDCCF9E3}" sibTransId="{ABA5E66B-0350-4976-AE73-2F720BBDA986}"/>
    <dgm:cxn modelId="{7599AADE-670A-4422-8154-BB02035C7BDC}" type="presOf" srcId="{65E445B6-787E-46F4-AA84-E3BFB459AE76}" destId="{E30860B7-8ED3-4883-AC94-9603FC4CE1D7}" srcOrd="0" destOrd="0" presId="urn:microsoft.com/office/officeart/2005/8/layout/cycle5"/>
    <dgm:cxn modelId="{5F717AE6-292F-41D3-A92A-E31E088EE074}" type="presOf" srcId="{249747A2-518B-4837-AABF-0120C9A9E8D2}" destId="{61399D23-E025-437A-B732-F619F43213F0}" srcOrd="0" destOrd="0" presId="urn:microsoft.com/office/officeart/2005/8/layout/cycle5"/>
    <dgm:cxn modelId="{273753E8-FDEC-4D2F-8B35-71C80F551DF6}" type="presOf" srcId="{7F766FCF-7D3D-463B-AA9C-08B4F2805A45}" destId="{2A234AC3-CFF7-4A5A-99AC-679A77C4FBD4}" srcOrd="0" destOrd="0" presId="urn:microsoft.com/office/officeart/2005/8/layout/cycle5"/>
    <dgm:cxn modelId="{6A58AECF-33D4-44CC-8E2D-EE10F87AA8F4}" type="presParOf" srcId="{E30860B7-8ED3-4883-AC94-9603FC4CE1D7}" destId="{1FC0BF58-2D8E-4A9E-9021-A01D77A426AC}" srcOrd="0" destOrd="0" presId="urn:microsoft.com/office/officeart/2005/8/layout/cycle5"/>
    <dgm:cxn modelId="{C8591BCB-4B31-49A2-AB07-A642BB0787AF}" type="presParOf" srcId="{E30860B7-8ED3-4883-AC94-9603FC4CE1D7}" destId="{3777B447-45A0-4D0D-9657-310BAF8385CD}" srcOrd="1" destOrd="0" presId="urn:microsoft.com/office/officeart/2005/8/layout/cycle5"/>
    <dgm:cxn modelId="{8F776D0D-7A55-4550-9004-4B92973D3823}" type="presParOf" srcId="{E30860B7-8ED3-4883-AC94-9603FC4CE1D7}" destId="{173EE1FD-747B-4008-B5D0-E8EB914C8306}" srcOrd="2" destOrd="0" presId="urn:microsoft.com/office/officeart/2005/8/layout/cycle5"/>
    <dgm:cxn modelId="{AEE35DCD-DA00-40A5-9C7C-284AFD48411A}" type="presParOf" srcId="{E30860B7-8ED3-4883-AC94-9603FC4CE1D7}" destId="{3993B5FF-D7D0-4343-B9A6-F6DF498CFB71}" srcOrd="3" destOrd="0" presId="urn:microsoft.com/office/officeart/2005/8/layout/cycle5"/>
    <dgm:cxn modelId="{520357C8-7424-4FDD-836E-CA734D643266}" type="presParOf" srcId="{E30860B7-8ED3-4883-AC94-9603FC4CE1D7}" destId="{36F97847-B223-4FAE-927C-4E1671663314}" srcOrd="4" destOrd="0" presId="urn:microsoft.com/office/officeart/2005/8/layout/cycle5"/>
    <dgm:cxn modelId="{E59B9A02-0C33-4416-80A5-2FB8532EA981}" type="presParOf" srcId="{E30860B7-8ED3-4883-AC94-9603FC4CE1D7}" destId="{30A048B5-065D-4820-B2CD-0C35C2E72278}" srcOrd="5" destOrd="0" presId="urn:microsoft.com/office/officeart/2005/8/layout/cycle5"/>
    <dgm:cxn modelId="{B5073C3A-62F3-46FD-870F-28CBCD1AEC62}" type="presParOf" srcId="{E30860B7-8ED3-4883-AC94-9603FC4CE1D7}" destId="{2A234AC3-CFF7-4A5A-99AC-679A77C4FBD4}" srcOrd="6" destOrd="0" presId="urn:microsoft.com/office/officeart/2005/8/layout/cycle5"/>
    <dgm:cxn modelId="{F9332F87-2C10-4A4D-B2F1-2ACFC187170D}" type="presParOf" srcId="{E30860B7-8ED3-4883-AC94-9603FC4CE1D7}" destId="{910269A6-FC01-4E38-9C15-27C4758BE949}" srcOrd="7" destOrd="0" presId="urn:microsoft.com/office/officeart/2005/8/layout/cycle5"/>
    <dgm:cxn modelId="{8F56E2FA-03BC-4439-A638-F9092EBFFEF8}" type="presParOf" srcId="{E30860B7-8ED3-4883-AC94-9603FC4CE1D7}" destId="{FC974AEE-6832-4E2F-8352-C06EDE8E33B2}" srcOrd="8" destOrd="0" presId="urn:microsoft.com/office/officeart/2005/8/layout/cycle5"/>
    <dgm:cxn modelId="{250E94A4-2964-4607-847D-89C1C463DBED}" type="presParOf" srcId="{E30860B7-8ED3-4883-AC94-9603FC4CE1D7}" destId="{F72C27E0-B41D-480D-B7E6-B20ED01CC7AE}" srcOrd="9" destOrd="0" presId="urn:microsoft.com/office/officeart/2005/8/layout/cycle5"/>
    <dgm:cxn modelId="{92DC0049-2D50-4FA9-B08E-7C864371F238}" type="presParOf" srcId="{E30860B7-8ED3-4883-AC94-9603FC4CE1D7}" destId="{ABAC812B-3DF6-477D-89FE-5F78A1A21E49}" srcOrd="10" destOrd="0" presId="urn:microsoft.com/office/officeart/2005/8/layout/cycle5"/>
    <dgm:cxn modelId="{E8B10EF8-B3A1-45E1-A383-8DFA77195B0F}" type="presParOf" srcId="{E30860B7-8ED3-4883-AC94-9603FC4CE1D7}" destId="{9D0C509F-B0B0-4910-B493-450805BAB8E1}" srcOrd="11" destOrd="0" presId="urn:microsoft.com/office/officeart/2005/8/layout/cycle5"/>
    <dgm:cxn modelId="{AFD744F1-5599-470C-9612-CB6E43755984}" type="presParOf" srcId="{E30860B7-8ED3-4883-AC94-9603FC4CE1D7}" destId="{5B969951-A381-49D4-82AC-E04898841B05}" srcOrd="12" destOrd="0" presId="urn:microsoft.com/office/officeart/2005/8/layout/cycle5"/>
    <dgm:cxn modelId="{B8881056-F3E3-4A18-BF1E-942B90EFA177}" type="presParOf" srcId="{E30860B7-8ED3-4883-AC94-9603FC4CE1D7}" destId="{8431A07D-C0E6-4BBE-BB12-6D60C4236D58}" srcOrd="13" destOrd="0" presId="urn:microsoft.com/office/officeart/2005/8/layout/cycle5"/>
    <dgm:cxn modelId="{F4C36BE9-1186-4793-94C3-4A119F9C44F5}" type="presParOf" srcId="{E30860B7-8ED3-4883-AC94-9603FC4CE1D7}" destId="{D6BF0650-BB80-499C-ACE7-7F429A1B416B}" srcOrd="14" destOrd="0" presId="urn:microsoft.com/office/officeart/2005/8/layout/cycle5"/>
    <dgm:cxn modelId="{78C6F82B-7F8F-4E0B-9A28-A38A7256399D}" type="presParOf" srcId="{E30860B7-8ED3-4883-AC94-9603FC4CE1D7}" destId="{AEF8590B-0E9D-4C39-8408-E0D5558ABDBA}" srcOrd="15" destOrd="0" presId="urn:microsoft.com/office/officeart/2005/8/layout/cycle5"/>
    <dgm:cxn modelId="{13BDCCB1-6278-4A74-A926-74922213C2AD}" type="presParOf" srcId="{E30860B7-8ED3-4883-AC94-9603FC4CE1D7}" destId="{F55C0DAD-8C59-4D26-A082-AFBCA3F68724}" srcOrd="16" destOrd="0" presId="urn:microsoft.com/office/officeart/2005/8/layout/cycle5"/>
    <dgm:cxn modelId="{AF075AD8-1343-4305-967B-C985BBB34020}" type="presParOf" srcId="{E30860B7-8ED3-4883-AC94-9603FC4CE1D7}" destId="{61399D23-E025-437A-B732-F619F43213F0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C0BF58-2D8E-4A9E-9021-A01D77A426AC}">
      <dsp:nvSpPr>
        <dsp:cNvPr id="0" name=""/>
        <dsp:cNvSpPr/>
      </dsp:nvSpPr>
      <dsp:spPr>
        <a:xfrm>
          <a:off x="3298035" y="82945"/>
          <a:ext cx="2196002" cy="72000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>
              <a:latin typeface="bs Thomas Sans 1" panose="00000500000000000000" pitchFamily="50" charset="0"/>
              <a:ea typeface="bs Thomas Sans 1" panose="00000500000000000000" pitchFamily="50" charset="0"/>
            </a:rPr>
            <a:t>Définition du problème</a:t>
          </a:r>
        </a:p>
      </dsp:txBody>
      <dsp:txXfrm>
        <a:off x="3333183" y="118093"/>
        <a:ext cx="2125706" cy="649706"/>
      </dsp:txXfrm>
    </dsp:sp>
    <dsp:sp modelId="{173EE1FD-747B-4008-B5D0-E8EB914C8306}">
      <dsp:nvSpPr>
        <dsp:cNvPr id="0" name=""/>
        <dsp:cNvSpPr/>
      </dsp:nvSpPr>
      <dsp:spPr>
        <a:xfrm>
          <a:off x="3236516" y="748747"/>
          <a:ext cx="4160757" cy="4160757"/>
        </a:xfrm>
        <a:custGeom>
          <a:avLst/>
          <a:gdLst/>
          <a:ahLst/>
          <a:cxnLst/>
          <a:rect l="0" t="0" r="0" b="0"/>
          <a:pathLst>
            <a:path>
              <a:moveTo>
                <a:pt x="2494595" y="41653"/>
              </a:moveTo>
              <a:arcTo wR="2080378" hR="2080378" stAng="16889083" swAng="1216467"/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93B5FF-D7D0-4343-B9A6-F6DF498CFB71}">
      <dsp:nvSpPr>
        <dsp:cNvPr id="0" name=""/>
        <dsp:cNvSpPr/>
      </dsp:nvSpPr>
      <dsp:spPr>
        <a:xfrm>
          <a:off x="5689136" y="1197829"/>
          <a:ext cx="2196002" cy="720002"/>
        </a:xfrm>
        <a:prstGeom prst="roundRect">
          <a:avLst/>
        </a:prstGeom>
        <a:solidFill>
          <a:schemeClr val="accent5">
            <a:hueOff val="-1351709"/>
            <a:satOff val="-3484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>
              <a:latin typeface="bs Thomas Sans 1" panose="00000500000000000000" pitchFamily="50" charset="0"/>
              <a:ea typeface="bs Thomas Sans 1" panose="00000500000000000000" pitchFamily="50" charset="0"/>
            </a:rPr>
            <a:t>Agenda Setting et formation d'opinion</a:t>
          </a:r>
        </a:p>
      </dsp:txBody>
      <dsp:txXfrm>
        <a:off x="5724284" y="1232977"/>
        <a:ext cx="2125706" cy="649706"/>
      </dsp:txXfrm>
    </dsp:sp>
    <dsp:sp modelId="{30A048B5-065D-4820-B2CD-0C35C2E72278}">
      <dsp:nvSpPr>
        <dsp:cNvPr id="0" name=""/>
        <dsp:cNvSpPr/>
      </dsp:nvSpPr>
      <dsp:spPr>
        <a:xfrm>
          <a:off x="2789635" y="280758"/>
          <a:ext cx="4160757" cy="4160757"/>
        </a:xfrm>
        <a:custGeom>
          <a:avLst/>
          <a:gdLst/>
          <a:ahLst/>
          <a:cxnLst/>
          <a:rect l="0" t="0" r="0" b="0"/>
          <a:pathLst>
            <a:path>
              <a:moveTo>
                <a:pt x="4146288" y="1835446"/>
              </a:moveTo>
              <a:arcTo wR="2080378" hR="2080378" stAng="21194318" swAng="1014214"/>
            </a:path>
          </a:pathLst>
        </a:custGeom>
        <a:noFill/>
        <a:ln w="6350" cap="flat" cmpd="sng" algn="ctr">
          <a:solidFill>
            <a:schemeClr val="accent5">
              <a:hueOff val="-1351709"/>
              <a:satOff val="-3484"/>
              <a:lumOff val="-2353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234AC3-CFF7-4A5A-99AC-679A77C4FBD4}">
      <dsp:nvSpPr>
        <dsp:cNvPr id="0" name=""/>
        <dsp:cNvSpPr/>
      </dsp:nvSpPr>
      <dsp:spPr>
        <a:xfrm>
          <a:off x="5689113" y="2923537"/>
          <a:ext cx="2196002" cy="720002"/>
        </a:xfrm>
        <a:prstGeom prst="roundRect">
          <a:avLst/>
        </a:prstGeom>
        <a:solidFill>
          <a:schemeClr val="accent5">
            <a:hueOff val="-2703417"/>
            <a:satOff val="-6968"/>
            <a:lumOff val="-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>
              <a:latin typeface="bs Thomas Sans 1" panose="00000500000000000000" pitchFamily="50" charset="0"/>
              <a:ea typeface="bs Thomas Sans 1" panose="00000500000000000000" pitchFamily="50" charset="0"/>
            </a:rPr>
            <a:t>Décision</a:t>
          </a:r>
        </a:p>
      </dsp:txBody>
      <dsp:txXfrm>
        <a:off x="5724261" y="2958685"/>
        <a:ext cx="2125706" cy="649706"/>
      </dsp:txXfrm>
    </dsp:sp>
    <dsp:sp modelId="{FC974AEE-6832-4E2F-8352-C06EDE8E33B2}">
      <dsp:nvSpPr>
        <dsp:cNvPr id="0" name=""/>
        <dsp:cNvSpPr/>
      </dsp:nvSpPr>
      <dsp:spPr>
        <a:xfrm>
          <a:off x="3332733" y="-116132"/>
          <a:ext cx="4160757" cy="4160757"/>
        </a:xfrm>
        <a:custGeom>
          <a:avLst/>
          <a:gdLst/>
          <a:ahLst/>
          <a:cxnLst/>
          <a:rect l="0" t="0" r="0" b="0"/>
          <a:pathLst>
            <a:path>
              <a:moveTo>
                <a:pt x="3104354" y="3891303"/>
              </a:moveTo>
              <a:arcTo wR="2080378" hR="2080378" stAng="3630858" swAng="1233951"/>
            </a:path>
          </a:pathLst>
        </a:custGeom>
        <a:noFill/>
        <a:ln w="6350" cap="flat" cmpd="sng" algn="ctr">
          <a:solidFill>
            <a:schemeClr val="accent5">
              <a:hueOff val="-2703417"/>
              <a:satOff val="-6968"/>
              <a:lumOff val="-4706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2C27E0-B41D-480D-B7E6-B20ED01CC7AE}">
      <dsp:nvSpPr>
        <dsp:cNvPr id="0" name=""/>
        <dsp:cNvSpPr/>
      </dsp:nvSpPr>
      <dsp:spPr>
        <a:xfrm>
          <a:off x="3298035" y="4038203"/>
          <a:ext cx="2196002" cy="720002"/>
        </a:xfrm>
        <a:prstGeom prst="roundRect">
          <a:avLst/>
        </a:prstGeom>
        <a:solidFill>
          <a:schemeClr val="accent5">
            <a:hueOff val="-4055126"/>
            <a:satOff val="-10451"/>
            <a:lumOff val="-7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>
              <a:latin typeface="bs Thomas Sans 1" panose="00000500000000000000" pitchFamily="50" charset="0"/>
              <a:ea typeface="bs Thomas Sans 1" panose="00000500000000000000" pitchFamily="50" charset="0"/>
            </a:rPr>
            <a:t>Implémentation</a:t>
          </a:r>
          <a:endParaRPr lang="de-DE" sz="1700" kern="1200" dirty="0">
            <a:latin typeface="bs Thomas Sans 1" panose="00000500000000000000" pitchFamily="50" charset="0"/>
            <a:ea typeface="bs Thomas Sans 1" panose="00000500000000000000" pitchFamily="50" charset="0"/>
          </a:endParaRPr>
        </a:p>
      </dsp:txBody>
      <dsp:txXfrm>
        <a:off x="3333183" y="4073351"/>
        <a:ext cx="2125706" cy="649706"/>
      </dsp:txXfrm>
    </dsp:sp>
    <dsp:sp modelId="{9D0C509F-B0B0-4910-B493-450805BAB8E1}">
      <dsp:nvSpPr>
        <dsp:cNvPr id="0" name=""/>
        <dsp:cNvSpPr/>
      </dsp:nvSpPr>
      <dsp:spPr>
        <a:xfrm>
          <a:off x="1256669" y="-117341"/>
          <a:ext cx="4160757" cy="4160757"/>
        </a:xfrm>
        <a:custGeom>
          <a:avLst/>
          <a:gdLst/>
          <a:ahLst/>
          <a:cxnLst/>
          <a:rect l="0" t="0" r="0" b="0"/>
          <a:pathLst>
            <a:path>
              <a:moveTo>
                <a:pt x="1791748" y="4140637"/>
              </a:moveTo>
              <a:arcTo wR="2080378" hR="2080378" stAng="5878494" swAng="1274697"/>
            </a:path>
          </a:pathLst>
        </a:custGeom>
        <a:noFill/>
        <a:ln w="6350" cap="flat" cmpd="sng" algn="ctr">
          <a:solidFill>
            <a:schemeClr val="accent5">
              <a:hueOff val="-4055126"/>
              <a:satOff val="-10451"/>
              <a:lumOff val="-7059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969951-A381-49D4-82AC-E04898841B05}">
      <dsp:nvSpPr>
        <dsp:cNvPr id="0" name=""/>
        <dsp:cNvSpPr/>
      </dsp:nvSpPr>
      <dsp:spPr>
        <a:xfrm>
          <a:off x="869105" y="2923527"/>
          <a:ext cx="2196002" cy="720002"/>
        </a:xfrm>
        <a:prstGeom prst="roundRect">
          <a:avLst/>
        </a:prstGeom>
        <a:solidFill>
          <a:schemeClr val="accent5">
            <a:hueOff val="-5406834"/>
            <a:satOff val="-13935"/>
            <a:lumOff val="-9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>
              <a:latin typeface="bs Thomas Sans 1" panose="00000500000000000000" pitchFamily="50" charset="0"/>
              <a:ea typeface="bs Thomas Sans 1" panose="00000500000000000000" pitchFamily="50" charset="0"/>
            </a:rPr>
            <a:t>Évaluation / </a:t>
          </a:r>
          <a:r>
            <a:rPr lang="en-US" sz="1700" kern="1200" dirty="0">
              <a:latin typeface="bs Thomas Sans 1" panose="00000500000000000000" pitchFamily="50" charset="0"/>
              <a:ea typeface="bs Thomas Sans 1" panose="00000500000000000000" pitchFamily="50" charset="0"/>
            </a:rPr>
            <a:t>R</a:t>
          </a:r>
          <a:r>
            <a:rPr lang="de-DE" sz="1700" kern="1200" dirty="0" err="1">
              <a:latin typeface="bs Thomas Sans 1" panose="00000500000000000000" pitchFamily="50" charset="0"/>
              <a:ea typeface="bs Thomas Sans 1" panose="00000500000000000000" pitchFamily="50" charset="0"/>
            </a:rPr>
            <a:t>éaction</a:t>
          </a:r>
          <a:endParaRPr lang="de-DE" sz="1700" kern="1200" dirty="0">
            <a:latin typeface="bs Thomas Sans 1" panose="00000500000000000000" pitchFamily="50" charset="0"/>
            <a:ea typeface="bs Thomas Sans 1" panose="00000500000000000000" pitchFamily="50" charset="0"/>
          </a:endParaRPr>
        </a:p>
      </dsp:txBody>
      <dsp:txXfrm>
        <a:off x="904253" y="2958675"/>
        <a:ext cx="2125706" cy="649706"/>
      </dsp:txXfrm>
    </dsp:sp>
    <dsp:sp modelId="{D6BF0650-BB80-499C-ACE7-7F429A1B416B}">
      <dsp:nvSpPr>
        <dsp:cNvPr id="0" name=""/>
        <dsp:cNvSpPr/>
      </dsp:nvSpPr>
      <dsp:spPr>
        <a:xfrm>
          <a:off x="1805362" y="281601"/>
          <a:ext cx="4160757" cy="4160757"/>
        </a:xfrm>
        <a:custGeom>
          <a:avLst/>
          <a:gdLst/>
          <a:ahLst/>
          <a:cxnLst/>
          <a:rect l="0" t="0" r="0" b="0"/>
          <a:pathLst>
            <a:path>
              <a:moveTo>
                <a:pt x="32353" y="2445847"/>
              </a:moveTo>
              <a:arcTo wR="2080378" hR="2080378" stAng="10192927" swAng="1014193"/>
            </a:path>
          </a:pathLst>
        </a:custGeom>
        <a:noFill/>
        <a:ln w="6350" cap="flat" cmpd="sng" algn="ctr">
          <a:solidFill>
            <a:schemeClr val="accent5">
              <a:hueOff val="-5406834"/>
              <a:satOff val="-13935"/>
              <a:lumOff val="-9412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F8590B-0E9D-4C39-8408-E0D5558ABDBA}">
      <dsp:nvSpPr>
        <dsp:cNvPr id="0" name=""/>
        <dsp:cNvSpPr/>
      </dsp:nvSpPr>
      <dsp:spPr>
        <a:xfrm>
          <a:off x="869082" y="1197826"/>
          <a:ext cx="2196002" cy="720002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>
              <a:latin typeface="bs Thomas Sans 1" panose="00000500000000000000" pitchFamily="50" charset="0"/>
              <a:ea typeface="bs Thomas Sans 1" panose="00000500000000000000" pitchFamily="50" charset="0"/>
            </a:rPr>
            <a:t>Nouvelle problématique</a:t>
          </a:r>
        </a:p>
      </dsp:txBody>
      <dsp:txXfrm>
        <a:off x="904230" y="1232974"/>
        <a:ext cx="2125706" cy="649706"/>
      </dsp:txXfrm>
    </dsp:sp>
    <dsp:sp modelId="{61399D23-E025-437A-B732-F619F43213F0}">
      <dsp:nvSpPr>
        <dsp:cNvPr id="0" name=""/>
        <dsp:cNvSpPr/>
      </dsp:nvSpPr>
      <dsp:spPr>
        <a:xfrm>
          <a:off x="1349671" y="752110"/>
          <a:ext cx="4160757" cy="4160757"/>
        </a:xfrm>
        <a:custGeom>
          <a:avLst/>
          <a:gdLst/>
          <a:ahLst/>
          <a:cxnLst/>
          <a:rect l="0" t="0" r="0" b="0"/>
          <a:pathLst>
            <a:path>
              <a:moveTo>
                <a:pt x="996486" y="304666"/>
              </a:moveTo>
              <a:arcTo wR="2080378" hR="2080378" stAng="14316011" swAng="1257101"/>
            </a:path>
          </a:pathLst>
        </a:custGeom>
        <a:noFill/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EC348C35-67F0-4819-B9C5-8CB11D48FCE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E35B8E4-D8F7-413B-9805-C8E3B6934A0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413E78-BB05-4A71-97D3-1432E1F9ED7D}" type="datetimeFigureOut">
              <a:rPr lang="de-CH" smtClean="0"/>
              <a:t>18.02.2026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A17661E-5839-4CA9-B1F6-A6BEAAE940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5B50CE6-97E1-4974-9DCE-393E99B0E51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92341-86C6-4475-9515-BD55F2FC6A3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49537546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4B5E6-55A9-40D8-9381-1767AC2977C4}" type="datetimeFigureOut">
              <a:rPr lang="de-CH" smtClean="0"/>
              <a:t>18.02.2026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Modifier le format du texte maître</a:t>
            </a:r>
          </a:p>
          <a:p>
            <a:pPr lvl="1"/>
            <a:r>
              <a:rPr lang="de-DE"/>
              <a:t>Deuxième niveau</a:t>
            </a:r>
          </a:p>
          <a:p>
            <a:pPr lvl="2"/>
            <a:r>
              <a:rPr lang="de-DE"/>
              <a:t>Troisième niveau</a:t>
            </a:r>
          </a:p>
          <a:p>
            <a:pPr lvl="3"/>
            <a:r>
              <a:rPr lang="de-DE"/>
              <a:t>Quatrième niveau</a:t>
            </a:r>
          </a:p>
          <a:p>
            <a:pPr lvl="4"/>
            <a:r>
              <a:rPr lang="de-DE"/>
              <a:t>Cinquième niveau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FD2558-AF9E-4BEC-8C12-31485415BBB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1265869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2558-AF9E-4BEC-8C12-31485415BBB0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93972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D2558-AF9E-4BEC-8C12-31485415BBB0}" type="slidenum">
              <a:rPr lang="de-CH" smtClean="0"/>
              <a:t>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985490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2558-AF9E-4BEC-8C12-31485415BBB0}" type="slidenum">
              <a:rPr lang="de-CH" smtClean="0"/>
              <a:t>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737006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2558-AF9E-4BEC-8C12-31485415BBB0}" type="slidenum">
              <a:rPr lang="de-CH" smtClean="0"/>
              <a:t>18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395877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2558-AF9E-4BEC-8C12-31485415BBB0}" type="slidenum">
              <a:rPr lang="de-CH" smtClean="0"/>
              <a:t>20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763340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D2558-AF9E-4BEC-8C12-31485415BBB0}" type="slidenum">
              <a:rPr lang="de-CH" smtClean="0"/>
              <a:t>22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213255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D2558-AF9E-4BEC-8C12-31485415BBB0}" type="slidenum">
              <a:rPr lang="de-CH" smtClean="0"/>
              <a:t>23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563645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D2558-AF9E-4BEC-8C12-31485415BBB0}" type="slidenum">
              <a:rPr lang="de-CH" smtClean="0"/>
              <a:t>24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14378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2558-AF9E-4BEC-8C12-31485415BBB0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47244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2558-AF9E-4BEC-8C12-31485415BBB0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91426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2558-AF9E-4BEC-8C12-31485415BBB0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0567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2558-AF9E-4BEC-8C12-31485415BBB0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96484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D2558-AF9E-4BEC-8C12-31485415BBB0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815648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D2558-AF9E-4BEC-8C12-31485415BBB0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992335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D2558-AF9E-4BEC-8C12-31485415BBB0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10874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D2558-AF9E-4BEC-8C12-31485415BBB0}" type="slidenum">
              <a:rPr lang="de-CH" smtClean="0"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32911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842ABE-39F8-450B-9705-5650621B1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0717"/>
            <a:ext cx="10515600" cy="1259847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A7DE12E3-0C09-4E5F-B3B4-6DE76526E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0118F3E2-FD95-B0D0-4D3E-7F93715374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038600" y="636299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fld id="{EBAEE1EB-8B44-4728-A11F-54C2BBCC5F47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A19BCC6D-0091-9789-95EE-4B66C784D1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199" y="635635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97F88E5C-05CC-F6B9-69F3-A2513DD551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4262006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35C01C-5BE3-4AA2-AEC7-545AA9E15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3E6239D-CE66-4133-901E-B7005B8933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CE043E-E711-4412-A1FE-FC4102F5F0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3E38C7C1-726E-4CC0-867D-EA313AF290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90846" y="636647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fld id="{EBAEE1EB-8B44-4728-A11F-54C2BBCC5F47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FE76D691-2A9A-2F34-0974-D2DE8DC002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013FDBBF-3428-AADC-B6B8-6457C58D3C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503856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25A6D-2D5C-4ED7-B682-426F8B13F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E9DFF3D-2AB6-4049-9985-157CE92D4E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9A44C768-3CED-4589-9B19-3074753CE3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90846" y="636647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fld id="{EBAEE1EB-8B44-4728-A11F-54C2BBCC5F47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3D6AA5-8C8F-6507-6FF5-B32B59B787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199" y="635635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7615F4D-AE79-E5A9-19D5-53402E4417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2271013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89A6A0F-0147-49A6-9835-D009B5E929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603AB80-3DC4-42BD-BD8C-84F05606C9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920A8366-9799-4D67-B267-9EBBDDE7EA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90846" y="636647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fld id="{EBAEE1EB-8B44-4728-A11F-54C2BBCC5F47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349C41-210D-9A03-2287-DD21065047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199" y="635635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068CBD-9078-7DD6-50E9-04E1591BE7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839002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5EC00C-3BFB-4CE9-BA28-D94F0F64C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B01040FD-0597-9A78-192E-A7F6410673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038600" y="636299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fld id="{EBAEE1EB-8B44-4728-A11F-54C2BBCC5F47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BADE58E7-66B3-DA92-E43C-D7E83C8A02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406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764C07F0-AC82-F5BD-EC8E-CAE69895E4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2808898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0409EA-59FF-4700-A477-CBE1E8155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bs Thomas Sans 1" panose="00000500000000000000" pitchFamily="50" charset="0"/>
                <a:ea typeface="bs Thomas Sans 1" panose="000005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1520FE7-F33F-44DE-A395-2DB6CE854A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bs Thomas Sans 1" panose="00000500000000000000" pitchFamily="50" charset="0"/>
                <a:ea typeface="bs Thomas Sans 1" panose="00000500000000000000" pitchFamily="50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CH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52F8466D-0934-4560-8D54-22A85ADD0F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90846" y="636647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fld id="{EBAEE1EB-8B44-4728-A11F-54C2BBCC5F47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89178F4-1155-3389-A7B7-A18C5868BD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199" y="635635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B14290-284A-43B7-444B-EB8014E005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3501559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E1536B-A264-40AF-8268-7C6996B53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135CE2-613E-4BB4-9A11-66F6D77C7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0C528EBF-A5E7-45BC-B4DE-81D248A598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90846" y="636647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fld id="{EBAEE1EB-8B44-4728-A11F-54C2BBCC5F47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74C694-AFAC-2990-9B34-1960FB55C3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199" y="635635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3497C6-2A17-9E6F-9592-10C98801B3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1175018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012930-CC9A-49B9-A8A9-76CC4A9A1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5526840-8B94-46C9-811B-3FD8A0634A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3D6A3D3-D186-4AF7-90E8-D8193D6B4D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8C15B8FA-1A9E-43B9-8B6E-00E70D9BD3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90846" y="636647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fld id="{EBAEE1EB-8B44-4728-A11F-54C2BBCC5F47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C02F318-345D-C476-7EEB-4D5749DF3D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639FC633-AFEE-762A-6DAA-B29188F814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93534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41F63E-DCE8-4A72-B947-A78C5A5D1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73A2F65-3429-4FC4-AE42-2FAC43B751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86836EE-50DB-415B-B588-D6B53AF860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2119EE9-1C3F-4F8C-AEDC-2A30343768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7A1FC1B-5A9B-4491-88E9-508F2BC934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892B6188-A5C3-436A-8DFD-7FDDEE80C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90846" y="636647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fld id="{EBAEE1EB-8B44-4728-A11F-54C2BBCC5F47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4683BFAC-555D-3B76-5654-9436D23E84EE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838199" y="635635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A5B67CA6-2D11-1A64-089E-0DCC4709BE8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1029808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A6C18E-3AC2-4EA5-828E-8E8B1930D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242122A6-4BE4-45AA-9CAB-A8F9EE35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90846" y="636647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fld id="{EBAEE1EB-8B44-4728-A11F-54C2BBCC5F47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8EC53A19-E2FB-0E34-DA85-33B41191D8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199" y="635635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0469F5D2-E9AE-8D8A-A21F-1065B5D2C8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1249118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0F25A9B1-BE0E-44EC-B309-84C91B17D4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90846" y="636647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fld id="{EBAEE1EB-8B44-4728-A11F-54C2BBCC5F47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00D78E4A-2CE8-16F7-80FE-64C0379F6E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199" y="635635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BBAC98A5-5330-267D-52A2-D423B5CF63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3577506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A32835-8DF7-4AD0-AF2E-B0D3ABFBF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C78BE9-7266-49B4-9A34-019EDCADF3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05801F1-22B0-4178-A1EC-2D14A9F1EC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38ED76E7-59BF-4983-B0D7-C86BA1B787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90846" y="636647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fld id="{EBAEE1EB-8B44-4728-A11F-54C2BBCC5F47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B68EFE95-3A63-4A8E-67BB-C78C164B68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8B474CB6-407C-5020-AFB6-8CE76DE62B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2137052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A0F49D-296C-45BA-BD96-406907AC1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00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Modifier le format du titre maître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DB3709A-A413-4334-BCDB-5E4A0710A4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Modifier le format du texte maître</a:t>
            </a:r>
          </a:p>
          <a:p>
            <a:pPr lvl="1"/>
            <a:r>
              <a:rPr lang="de-DE" dirty="0"/>
              <a:t>Deuxième niveau</a:t>
            </a:r>
          </a:p>
          <a:p>
            <a:pPr lvl="2"/>
            <a:r>
              <a:rPr lang="de-DE" dirty="0"/>
              <a:t>Troisième niveau</a:t>
            </a:r>
          </a:p>
          <a:p>
            <a:pPr lvl="3"/>
            <a:r>
              <a:rPr lang="de-DE" dirty="0"/>
              <a:t>Quatrième niveau</a:t>
            </a:r>
          </a:p>
          <a:p>
            <a:pPr lvl="4"/>
            <a:r>
              <a:rPr lang="de-DE" dirty="0"/>
              <a:t>Cinquième niveau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406577-FDD2-4FBB-95F2-34595C603A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199" y="635635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263A95-8E87-4E8D-9066-03FA9FA824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  <p:pic>
        <p:nvPicPr>
          <p:cNvPr id="15" name="Grafik 14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BAC83298-267A-46D2-B0CA-E06CCAD3D9C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658" y="187703"/>
            <a:ext cx="602548" cy="482857"/>
          </a:xfrm>
          <a:prstGeom prst="rect">
            <a:avLst/>
          </a:prstGeom>
        </p:spPr>
      </p:pic>
      <p:pic>
        <p:nvPicPr>
          <p:cNvPr id="10" name="Grafik 9" descr="Ein Bild, das Text enthält.&#10;&#10;Automatisch generierte Beschreibung">
            <a:extLst>
              <a:ext uri="{FF2B5EF4-FFF2-40B4-BE49-F238E27FC236}">
                <a16:creationId xmlns:a16="http://schemas.microsoft.com/office/drawing/2014/main" id="{ABD432C0-B5C0-B5EC-6801-4905672CE27E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082" y="173260"/>
            <a:ext cx="1575462" cy="497300"/>
          </a:xfrm>
          <a:prstGeom prst="rect">
            <a:avLst/>
          </a:prstGeom>
        </p:spPr>
      </p:pic>
      <p:pic>
        <p:nvPicPr>
          <p:cNvPr id="14" name="Grafik 13" descr="Ein Bild, das Text, Schrift, Logo, Grafiken enthält.&#10;&#10;Automatisch generierte Beschreibung">
            <a:extLst>
              <a:ext uri="{FF2B5EF4-FFF2-40B4-BE49-F238E27FC236}">
                <a16:creationId xmlns:a16="http://schemas.microsoft.com/office/drawing/2014/main" id="{98C4943F-DDDB-31AB-E357-E4C94C466C89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8420" y="304962"/>
            <a:ext cx="1135380" cy="365598"/>
          </a:xfrm>
          <a:prstGeom prst="rect">
            <a:avLst/>
          </a:prstGeom>
        </p:spPr>
      </p:pic>
      <p:sp>
        <p:nvSpPr>
          <p:cNvPr id="21" name="Rechteck 20">
            <a:extLst>
              <a:ext uri="{FF2B5EF4-FFF2-40B4-BE49-F238E27FC236}">
                <a16:creationId xmlns:a16="http://schemas.microsoft.com/office/drawing/2014/main" id="{8D89C669-5563-017E-A5AE-BDF4458E502B}"/>
              </a:ext>
            </a:extLst>
          </p:cNvPr>
          <p:cNvSpPr/>
          <p:nvPr userDrawn="1"/>
        </p:nvSpPr>
        <p:spPr>
          <a:xfrm>
            <a:off x="838199" y="0"/>
            <a:ext cx="1980000" cy="670560"/>
          </a:xfrm>
          <a:prstGeom prst="rect">
            <a:avLst/>
          </a:prstGeom>
          <a:solidFill>
            <a:srgbClr val="E5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Édition spéciale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F28318A6-7EC6-C8DE-F2A9-E30874D258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038600" y="636299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fld id="{EBAEE1EB-8B44-4728-A11F-54C2BBCC5F47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57429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49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s Thomas Sans 1" panose="00000500000000000000" pitchFamily="50" charset="0"/>
          <a:ea typeface="bs Thomas Sans 1" panose="00000500000000000000" pitchFamily="50" charset="0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s Thomas Sans 1" panose="00000500000000000000" pitchFamily="50" charset="0"/>
          <a:ea typeface="bs Thomas Sans 1" panose="00000500000000000000" pitchFamily="50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s Thomas Sans 1" panose="00000500000000000000" pitchFamily="50" charset="0"/>
          <a:ea typeface="bs Thomas Sans 1" panose="00000500000000000000" pitchFamily="50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s Thomas Sans 1" panose="00000500000000000000" pitchFamily="50" charset="0"/>
          <a:ea typeface="bs Thomas Sans 1" panose="00000500000000000000" pitchFamily="50" charset="0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s Thomas Sans 1" panose="00000500000000000000" pitchFamily="50" charset="0"/>
          <a:ea typeface="bs Thomas Sans 1" panose="00000500000000000000" pitchFamily="50" charset="0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s Thomas Sans 1" panose="00000500000000000000" pitchFamily="50" charset="0"/>
          <a:ea typeface="bs Thomas Sans 1" panose="00000500000000000000" pitchFamily="50" charset="0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k.admin.ch/bk/de/home/dokumentation/der-bund-kurz-erklaert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.org/en/mun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-dem.net/" TargetMode="External"/><Relationship Id="rId2" Type="http://schemas.openxmlformats.org/officeDocument/2006/relationships/hyperlink" Target="https://freedomhouse.org/explore-the-map?type=fiw&amp;year=2023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Uhr, Kompass, Kreis, Messinstrument enthält.">
            <a:extLst>
              <a:ext uri="{FF2B5EF4-FFF2-40B4-BE49-F238E27FC236}">
                <a16:creationId xmlns:a16="http://schemas.microsoft.com/office/drawing/2014/main" id="{E7CC5726-8FD9-2C29-AFAE-3230AA55EB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1"/>
          <a:stretch/>
        </p:blipFill>
        <p:spPr>
          <a:xfrm>
            <a:off x="1370803" y="304962"/>
            <a:ext cx="9464682" cy="492441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5" name="Titel 14">
            <a:extLst>
              <a:ext uri="{FF2B5EF4-FFF2-40B4-BE49-F238E27FC236}">
                <a16:creationId xmlns:a16="http://schemas.microsoft.com/office/drawing/2014/main" id="{18F2B067-64AC-82DB-6643-31E43EE15B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42862" y="4768531"/>
            <a:ext cx="12292012" cy="1080000"/>
          </a:xfrm>
          <a:custGeom>
            <a:avLst/>
            <a:gdLst>
              <a:gd name="connsiteX0" fmla="*/ 0 w 12292012"/>
              <a:gd name="connsiteY0" fmla="*/ 1210375 h 1210375"/>
              <a:gd name="connsiteX1" fmla="*/ 940764 w 12292012"/>
              <a:gd name="connsiteY1" fmla="*/ 0 h 1210375"/>
              <a:gd name="connsiteX2" fmla="*/ 12292012 w 12292012"/>
              <a:gd name="connsiteY2" fmla="*/ 0 h 1210375"/>
              <a:gd name="connsiteX3" fmla="*/ 11351248 w 12292012"/>
              <a:gd name="connsiteY3" fmla="*/ 1210375 h 1210375"/>
              <a:gd name="connsiteX4" fmla="*/ 0 w 12292012"/>
              <a:gd name="connsiteY4" fmla="*/ 1210375 h 1210375"/>
              <a:gd name="connsiteX0" fmla="*/ 0 w 12292012"/>
              <a:gd name="connsiteY0" fmla="*/ 1210375 h 1210375"/>
              <a:gd name="connsiteX1" fmla="*/ 16839 w 12292012"/>
              <a:gd name="connsiteY1" fmla="*/ 0 h 1210375"/>
              <a:gd name="connsiteX2" fmla="*/ 12292012 w 12292012"/>
              <a:gd name="connsiteY2" fmla="*/ 0 h 1210375"/>
              <a:gd name="connsiteX3" fmla="*/ 11351248 w 12292012"/>
              <a:gd name="connsiteY3" fmla="*/ 1210375 h 1210375"/>
              <a:gd name="connsiteX4" fmla="*/ 0 w 12292012"/>
              <a:gd name="connsiteY4" fmla="*/ 1210375 h 1210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92012" h="1210375">
                <a:moveTo>
                  <a:pt x="0" y="1210375"/>
                </a:moveTo>
                <a:lnTo>
                  <a:pt x="16839" y="0"/>
                </a:lnTo>
                <a:lnTo>
                  <a:pt x="12292012" y="0"/>
                </a:lnTo>
                <a:lnTo>
                  <a:pt x="11351248" y="1210375"/>
                </a:lnTo>
                <a:lnTo>
                  <a:pt x="0" y="1210375"/>
                </a:lnTo>
                <a:close/>
              </a:path>
            </a:pathLst>
          </a:custGeom>
          <a:solidFill>
            <a:srgbClr val="4D952B"/>
          </a:solidFill>
        </p:spPr>
        <p:txBody>
          <a:bodyPr anchor="ctr">
            <a:normAutofit/>
          </a:bodyPr>
          <a:lstStyle/>
          <a:p>
            <a:pPr marL="719138" algn="l"/>
            <a:r>
              <a:rPr lang="de-DE" sz="36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"Actualité économique et politique"</a:t>
            </a:r>
            <a:br>
              <a:rPr lang="de-DE" sz="36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</a:br>
            <a:r>
              <a:rPr lang="en-US" sz="2400" b="1" dirty="0" err="1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Développement</a:t>
            </a:r>
            <a:r>
              <a:rPr lang="en-US" sz="24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de-DE" sz="24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d</a:t>
            </a:r>
            <a:r>
              <a:rPr lang="en-US" sz="24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es</a:t>
            </a:r>
            <a:r>
              <a:rPr lang="de-DE" sz="24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compétence</a:t>
            </a:r>
            <a:r>
              <a:rPr lang="en-US" sz="24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s</a:t>
            </a:r>
            <a:r>
              <a:rPr lang="de-DE" sz="24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démocratique</a:t>
            </a:r>
            <a:r>
              <a:rPr lang="en-US" sz="24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s</a:t>
            </a:r>
            <a:endParaRPr lang="de-DE" sz="4000" b="1" dirty="0">
              <a:solidFill>
                <a:schemeClr val="bg1"/>
              </a:solidFill>
              <a:latin typeface="bs Thomas Sans 1" panose="00000500000000000000" pitchFamily="50" charset="0"/>
              <a:ea typeface="bs Thomas Sans 1" panose="00000500000000000000" pitchFamily="50" charset="0"/>
            </a:endParaRPr>
          </a:p>
        </p:txBody>
      </p:sp>
      <p:sp>
        <p:nvSpPr>
          <p:cNvPr id="17" name="Untertitel 16">
            <a:extLst>
              <a:ext uri="{FF2B5EF4-FFF2-40B4-BE49-F238E27FC236}">
                <a16:creationId xmlns:a16="http://schemas.microsoft.com/office/drawing/2014/main" id="{23F4BEF8-155D-B44C-1DA9-8FCD5E0DF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7046" y="6030987"/>
            <a:ext cx="11222831" cy="432000"/>
          </a:xfrm>
          <a:custGeom>
            <a:avLst/>
            <a:gdLst>
              <a:gd name="connsiteX0" fmla="*/ 0 w 11449050"/>
              <a:gd name="connsiteY0" fmla="*/ 456303 h 456303"/>
              <a:gd name="connsiteX1" fmla="*/ 363277 w 11449050"/>
              <a:gd name="connsiteY1" fmla="*/ 0 h 456303"/>
              <a:gd name="connsiteX2" fmla="*/ 11449050 w 11449050"/>
              <a:gd name="connsiteY2" fmla="*/ 0 h 456303"/>
              <a:gd name="connsiteX3" fmla="*/ 11085773 w 11449050"/>
              <a:gd name="connsiteY3" fmla="*/ 456303 h 456303"/>
              <a:gd name="connsiteX4" fmla="*/ 0 w 11449050"/>
              <a:gd name="connsiteY4" fmla="*/ 456303 h 456303"/>
              <a:gd name="connsiteX0" fmla="*/ 0 w 11222831"/>
              <a:gd name="connsiteY0" fmla="*/ 456303 h 456303"/>
              <a:gd name="connsiteX1" fmla="*/ 137058 w 11222831"/>
              <a:gd name="connsiteY1" fmla="*/ 0 h 456303"/>
              <a:gd name="connsiteX2" fmla="*/ 11222831 w 11222831"/>
              <a:gd name="connsiteY2" fmla="*/ 0 h 456303"/>
              <a:gd name="connsiteX3" fmla="*/ 10859554 w 11222831"/>
              <a:gd name="connsiteY3" fmla="*/ 456303 h 456303"/>
              <a:gd name="connsiteX4" fmla="*/ 0 w 11222831"/>
              <a:gd name="connsiteY4" fmla="*/ 456303 h 456303"/>
              <a:gd name="connsiteX0" fmla="*/ 0 w 11222831"/>
              <a:gd name="connsiteY0" fmla="*/ 456303 h 456303"/>
              <a:gd name="connsiteX1" fmla="*/ 3708 w 11222831"/>
              <a:gd name="connsiteY1" fmla="*/ 0 h 456303"/>
              <a:gd name="connsiteX2" fmla="*/ 11222831 w 11222831"/>
              <a:gd name="connsiteY2" fmla="*/ 0 h 456303"/>
              <a:gd name="connsiteX3" fmla="*/ 10859554 w 11222831"/>
              <a:gd name="connsiteY3" fmla="*/ 456303 h 456303"/>
              <a:gd name="connsiteX4" fmla="*/ 0 w 11222831"/>
              <a:gd name="connsiteY4" fmla="*/ 456303 h 456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22831" h="456303">
                <a:moveTo>
                  <a:pt x="0" y="456303"/>
                </a:moveTo>
                <a:lnTo>
                  <a:pt x="3708" y="0"/>
                </a:lnTo>
                <a:lnTo>
                  <a:pt x="11222831" y="0"/>
                </a:lnTo>
                <a:lnTo>
                  <a:pt x="10859554" y="456303"/>
                </a:lnTo>
                <a:lnTo>
                  <a:pt x="0" y="456303"/>
                </a:lnTo>
                <a:close/>
              </a:path>
            </a:pathLst>
          </a:custGeom>
          <a:solidFill>
            <a:srgbClr val="70A547"/>
          </a:solidFill>
        </p:spPr>
        <p:txBody>
          <a:bodyPr anchor="ctr">
            <a:normAutofit/>
          </a:bodyPr>
          <a:lstStyle/>
          <a:p>
            <a:pPr marL="719138" algn="l"/>
            <a:r>
              <a:rPr lang="de-DE" sz="20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Un guide </a:t>
            </a:r>
            <a:r>
              <a:rPr lang="de-DE" sz="2000" b="1" dirty="0" err="1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pour</a:t>
            </a:r>
            <a:r>
              <a:rPr lang="de-DE" sz="20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de-DE" sz="2000" b="1" dirty="0" err="1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les</a:t>
            </a:r>
            <a:r>
              <a:rPr lang="de-DE" sz="20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de-DE" sz="2000" b="1" dirty="0" err="1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enseignantes</a:t>
            </a:r>
            <a:r>
              <a:rPr lang="de-DE" sz="20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 et enseignants</a:t>
            </a:r>
          </a:p>
        </p:txBody>
      </p:sp>
    </p:spTree>
    <p:extLst>
      <p:ext uri="{BB962C8B-B14F-4D97-AF65-F5344CB8AC3E}">
        <p14:creationId xmlns:p14="http://schemas.microsoft.com/office/powerpoint/2010/main" val="3672088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FCCD060-C0E5-2364-65BD-0B62810E8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706872"/>
            <a:ext cx="108000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1800" dirty="0" err="1">
                <a:solidFill>
                  <a:srgbClr val="4D952B"/>
                </a:solidFill>
              </a:rPr>
              <a:t>Argumen</a:t>
            </a:r>
            <a:r>
              <a:rPr lang="en-US" sz="1800" dirty="0">
                <a:solidFill>
                  <a:srgbClr val="4D952B"/>
                </a:solidFill>
              </a:rPr>
              <a:t>t</a:t>
            </a:r>
            <a:r>
              <a:rPr lang="de-DE" sz="1800" dirty="0"/>
              <a:t> </a:t>
            </a:r>
          </a:p>
          <a:p>
            <a:pPr marL="0" indent="0">
              <a:buNone/>
            </a:pPr>
            <a:r>
              <a:rPr lang="de-DE" sz="1800" dirty="0"/>
              <a:t>Argumenter </a:t>
            </a:r>
            <a:r>
              <a:rPr lang="de-DE" sz="1800" dirty="0" err="1"/>
              <a:t>signifie</a:t>
            </a:r>
            <a:r>
              <a:rPr lang="de-DE" sz="1800" dirty="0"/>
              <a:t> </a:t>
            </a:r>
            <a:r>
              <a:rPr lang="en-US" sz="1800" dirty="0" err="1"/>
              <a:t>rendre</a:t>
            </a:r>
            <a:r>
              <a:rPr lang="en-US" sz="1800" dirty="0"/>
              <a:t> </a:t>
            </a:r>
            <a:r>
              <a:rPr lang="en-US" sz="1800" dirty="0" err="1"/>
              <a:t>évident</a:t>
            </a:r>
            <a:r>
              <a:rPr lang="de-DE" sz="1800" dirty="0"/>
              <a:t>, affirmer, prouver ou montrer. Les arguments sont notamment utilisés dans les débats politiques pour justifier un point de vue ou convaincre un individu d'une position.</a:t>
            </a:r>
          </a:p>
          <a:p>
            <a:pPr marL="0" indent="0">
              <a:buNone/>
            </a:pPr>
            <a:r>
              <a:rPr lang="de-DE" sz="1800" dirty="0"/>
              <a:t>En règle générale, </a:t>
            </a:r>
            <a:r>
              <a:rPr lang="en-US" sz="1800" dirty="0"/>
              <a:t>un</a:t>
            </a:r>
            <a:r>
              <a:rPr lang="de-DE" sz="1800" dirty="0"/>
              <a:t> </a:t>
            </a:r>
            <a:r>
              <a:rPr lang="de-DE" sz="1800" dirty="0" err="1"/>
              <a:t>argument</a:t>
            </a:r>
            <a:r>
              <a:rPr lang="de-DE" sz="1800" dirty="0"/>
              <a:t> se </a:t>
            </a:r>
            <a:r>
              <a:rPr lang="de-DE" sz="1800" dirty="0" err="1"/>
              <a:t>compose</a:t>
            </a:r>
            <a:r>
              <a:rPr lang="de-DE" sz="1800" dirty="0"/>
              <a:t> de prémisses et d'une conclusion :</a:t>
            </a:r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r>
              <a:rPr lang="de-DE" sz="1800" dirty="0" err="1"/>
              <a:t>Les</a:t>
            </a:r>
            <a:r>
              <a:rPr lang="de-DE" sz="1800" dirty="0"/>
              <a:t> questions suivantes permettent de vérifier si un argument est </a:t>
            </a:r>
            <a:r>
              <a:rPr lang="en-US" sz="1800" dirty="0"/>
              <a:t>de </a:t>
            </a:r>
            <a:r>
              <a:rPr lang="en-US" sz="1800" dirty="0" err="1"/>
              <a:t>qualité</a:t>
            </a:r>
            <a:r>
              <a:rPr lang="de-DE" sz="1800" dirty="0"/>
              <a:t> (valable) :</a:t>
            </a:r>
          </a:p>
          <a:p>
            <a:pPr marL="914400" lvl="1" indent="-457200">
              <a:buFont typeface="+mj-lt"/>
              <a:buAutoNum type="arabicPeriod"/>
            </a:pPr>
            <a:r>
              <a:rPr lang="de-DE" sz="1800" dirty="0"/>
              <a:t>Les prémisses sont-elles vraies ?</a:t>
            </a:r>
          </a:p>
          <a:p>
            <a:pPr marL="914400" lvl="1" indent="-457200">
              <a:buFont typeface="+mj-lt"/>
              <a:buAutoNum type="arabicPeriod"/>
            </a:pPr>
            <a:r>
              <a:rPr lang="de-DE" sz="1800" dirty="0"/>
              <a:t>La conclusion est-elle vraie ?</a:t>
            </a:r>
          </a:p>
          <a:p>
            <a:pPr marL="914400" lvl="1" indent="-457200">
              <a:buFont typeface="+mj-lt"/>
              <a:buAutoNum type="arabicPeriod"/>
            </a:pPr>
            <a:r>
              <a:rPr lang="de-DE" sz="1800" dirty="0"/>
              <a:t>Le passage des prémisses à la conclusion est-il </a:t>
            </a:r>
            <a:r>
              <a:rPr lang="de-DE" sz="1800" dirty="0" err="1"/>
              <a:t>bien</a:t>
            </a:r>
            <a:r>
              <a:rPr lang="de-DE" sz="1800" dirty="0"/>
              <a:t> </a:t>
            </a:r>
            <a:r>
              <a:rPr lang="en-US" sz="1800" dirty="0" err="1"/>
              <a:t>fondé</a:t>
            </a:r>
            <a:r>
              <a:rPr lang="de-DE" sz="1800" dirty="0"/>
              <a:t> ?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34EEC15-1F38-A490-873D-D974E650AD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199" y="6356350"/>
            <a:ext cx="4385311" cy="365125"/>
          </a:xfrm>
        </p:spPr>
        <p:txBody>
          <a:bodyPr/>
          <a:lstStyle/>
          <a:p>
            <a:r>
              <a:rPr lang="de-CH" i="1" dirty="0"/>
              <a:t>www.klv.ch / </a:t>
            </a:r>
            <a:r>
              <a:rPr lang="de-CH" i="1" dirty="0" err="1"/>
              <a:t>Téléchargement</a:t>
            </a:r>
            <a:r>
              <a:rPr lang="de-CH" i="1" dirty="0"/>
              <a:t> / </a:t>
            </a:r>
            <a:r>
              <a:rPr lang="de-CH" i="1" dirty="0" err="1"/>
              <a:t>Actualité</a:t>
            </a:r>
            <a:r>
              <a:rPr lang="de-CH" i="1" dirty="0"/>
              <a:t> </a:t>
            </a:r>
            <a:r>
              <a:rPr lang="de-CH" i="1" dirty="0" err="1"/>
              <a:t>économique</a:t>
            </a:r>
            <a:r>
              <a:rPr lang="de-CH" i="1" dirty="0"/>
              <a:t> et </a:t>
            </a:r>
            <a:r>
              <a:rPr lang="de-CH" i="1" dirty="0" err="1"/>
              <a:t>politique</a:t>
            </a:r>
            <a:endParaRPr lang="de-CH" i="1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008AF89-5D8D-73DB-A78B-F96A12B645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AEE1EB-8B44-4728-A11F-54C2BBCC5F47}" type="slidenum">
              <a:rPr lang="de-CH" smtClean="0"/>
              <a:t>10</a:t>
            </a:fld>
            <a:endParaRPr lang="de-CH" dirty="0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5B51E63A-2820-91A2-FA20-2C17E42AE9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370229"/>
              </p:ext>
            </p:extLst>
          </p:nvPr>
        </p:nvGraphicFramePr>
        <p:xfrm>
          <a:off x="838199" y="3520016"/>
          <a:ext cx="10515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46121210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12992058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b="0" dirty="0">
                          <a:solidFill>
                            <a:schemeClr val="tx1"/>
                          </a:solidFill>
                          <a:latin typeface="bs Thomas Sans 1" panose="00000500000000000000" pitchFamily="50" charset="0"/>
                          <a:ea typeface="bs Thomas Sans 1" panose="00000500000000000000" pitchFamily="50" charset="0"/>
                        </a:rPr>
                        <a:t>Prémisses (condition, hypothèse) </a:t>
                      </a:r>
                    </a:p>
                  </a:txBody>
                  <a:tcPr>
                    <a:lnL w="12700" cap="flat" cmpd="sng" algn="ctr">
                      <a:solidFill>
                        <a:srgbClr val="4D95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95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95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95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err="1">
                          <a:solidFill>
                            <a:schemeClr val="tx1"/>
                          </a:solidFill>
                          <a:latin typeface="bs Thomas Sans 1" panose="00000500000000000000" pitchFamily="50" charset="0"/>
                          <a:ea typeface="bs Thomas Sans 1" panose="00000500000000000000" pitchFamily="50" charset="0"/>
                        </a:rPr>
                        <a:t>Comment</a:t>
                      </a:r>
                      <a:r>
                        <a:rPr lang="de-DE" b="0" dirty="0">
                          <a:solidFill>
                            <a:schemeClr val="tx1"/>
                          </a:solidFill>
                          <a:latin typeface="bs Thomas Sans 1" panose="00000500000000000000" pitchFamily="50" charset="0"/>
                          <a:ea typeface="bs Thomas Sans 1" panose="00000500000000000000" pitchFamily="50" charset="0"/>
                        </a:rPr>
                        <a:t> 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  <a:latin typeface="bs Thomas Sans 1" panose="00000500000000000000" pitchFamily="50" charset="0"/>
                          <a:ea typeface="bs Thomas Sans 1" panose="00000500000000000000" pitchFamily="50" charset="0"/>
                        </a:rPr>
                        <a:t>l’argument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  <a:latin typeface="bs Thomas Sans 1" panose="00000500000000000000" pitchFamily="50" charset="0"/>
                          <a:ea typeface="bs Thomas Sans 1" panose="00000500000000000000" pitchFamily="50" charset="0"/>
                        </a:rPr>
                        <a:t>est-il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  <a:latin typeface="bs Thomas Sans 1" panose="00000500000000000000" pitchFamily="50" charset="0"/>
                          <a:ea typeface="bs Thomas Sans 1" panose="00000500000000000000" pitchFamily="50" charset="0"/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  <a:latin typeface="bs Thomas Sans 1" panose="00000500000000000000" pitchFamily="50" charset="0"/>
                          <a:ea typeface="bs Thomas Sans 1" panose="00000500000000000000" pitchFamily="50" charset="0"/>
                        </a:rPr>
                        <a:t>construit</a:t>
                      </a:r>
                      <a:r>
                        <a:rPr lang="de-DE" b="0" dirty="0">
                          <a:solidFill>
                            <a:schemeClr val="tx1"/>
                          </a:solidFill>
                          <a:latin typeface="bs Thomas Sans 1" panose="00000500000000000000" pitchFamily="50" charset="0"/>
                          <a:ea typeface="bs Thomas Sans 1" panose="00000500000000000000" pitchFamily="50" charset="0"/>
                        </a:rPr>
                        <a:t> ?</a:t>
                      </a:r>
                    </a:p>
                  </a:txBody>
                  <a:tcPr>
                    <a:lnL w="12700" cap="flat" cmpd="sng" algn="ctr">
                      <a:solidFill>
                        <a:srgbClr val="4D95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95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95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95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6806270"/>
                  </a:ext>
                </a:extLst>
              </a:tr>
            </a:tbl>
          </a:graphicData>
        </a:graphic>
      </p:graphicFrame>
      <p:graphicFrame>
        <p:nvGraphicFramePr>
          <p:cNvPr id="8" name="Tabelle 6">
            <a:extLst>
              <a:ext uri="{FF2B5EF4-FFF2-40B4-BE49-F238E27FC236}">
                <a16:creationId xmlns:a16="http://schemas.microsoft.com/office/drawing/2014/main" id="{3213CD0D-541C-8D7D-6122-EF682FADCD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472477"/>
              </p:ext>
            </p:extLst>
          </p:nvPr>
        </p:nvGraphicFramePr>
        <p:xfrm>
          <a:off x="838199" y="4267835"/>
          <a:ext cx="10515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46121210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12992058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b="0" dirty="0">
                          <a:solidFill>
                            <a:schemeClr val="tx1"/>
                          </a:solidFill>
                          <a:latin typeface="bs Thomas Sans 1" panose="00000500000000000000" pitchFamily="50" charset="0"/>
                          <a:ea typeface="bs Thomas Sans 1" panose="00000500000000000000" pitchFamily="50" charset="0"/>
                        </a:rPr>
                        <a:t>Conclusion </a:t>
                      </a:r>
                    </a:p>
                  </a:txBody>
                  <a:tcPr>
                    <a:lnL w="12700" cap="flat" cmpd="sng" algn="ctr">
                      <a:solidFill>
                        <a:srgbClr val="4D95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95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95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95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err="1">
                          <a:solidFill>
                            <a:schemeClr val="tx1"/>
                          </a:solidFill>
                          <a:latin typeface="bs Thomas Sans 1" panose="00000500000000000000" pitchFamily="50" charset="0"/>
                          <a:ea typeface="bs Thomas Sans 1" panose="00000500000000000000" pitchFamily="50" charset="0"/>
                        </a:rPr>
                        <a:t>Que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  <a:latin typeface="bs Thomas Sans 1" panose="00000500000000000000" pitchFamily="50" charset="0"/>
                          <a:ea typeface="bs Thomas Sans 1" panose="00000500000000000000" pitchFamily="50" charset="0"/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  <a:latin typeface="bs Thomas Sans 1" panose="00000500000000000000" pitchFamily="50" charset="0"/>
                          <a:ea typeface="bs Thomas Sans 1" panose="00000500000000000000" pitchFamily="50" charset="0"/>
                        </a:rPr>
                        <a:t>défendent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  <a:latin typeface="bs Thomas Sans 1" panose="00000500000000000000" pitchFamily="50" charset="0"/>
                          <a:ea typeface="bs Thomas Sans 1" panose="00000500000000000000" pitchFamily="50" charset="0"/>
                        </a:rPr>
                        <a:t> </a:t>
                      </a:r>
                      <a:r>
                        <a:rPr lang="de-DE" b="0" dirty="0">
                          <a:solidFill>
                            <a:schemeClr val="tx1"/>
                          </a:solidFill>
                          <a:latin typeface="bs Thomas Sans 1" panose="00000500000000000000" pitchFamily="50" charset="0"/>
                          <a:ea typeface="bs Thomas Sans 1" panose="00000500000000000000" pitchFamily="50" charset="0"/>
                        </a:rPr>
                        <a:t>les arguments avancés ?</a:t>
                      </a:r>
                    </a:p>
                  </a:txBody>
                  <a:tcPr>
                    <a:lnL w="12700" cap="flat" cmpd="sng" algn="ctr">
                      <a:solidFill>
                        <a:srgbClr val="4D95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95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95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95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6806270"/>
                  </a:ext>
                </a:extLst>
              </a:tr>
            </a:tbl>
          </a:graphicData>
        </a:graphic>
      </p:graphicFrame>
      <p:sp>
        <p:nvSpPr>
          <p:cNvPr id="9" name="Pfeil: nach unten 8">
            <a:extLst>
              <a:ext uri="{FF2B5EF4-FFF2-40B4-BE49-F238E27FC236}">
                <a16:creationId xmlns:a16="http://schemas.microsoft.com/office/drawing/2014/main" id="{575627CC-904B-A50F-242D-503156C5EE2A}"/>
              </a:ext>
            </a:extLst>
          </p:cNvPr>
          <p:cNvSpPr/>
          <p:nvPr/>
        </p:nvSpPr>
        <p:spPr>
          <a:xfrm>
            <a:off x="5948361" y="3937057"/>
            <a:ext cx="295275" cy="278438"/>
          </a:xfrm>
          <a:prstGeom prst="downArrow">
            <a:avLst/>
          </a:prstGeom>
          <a:solidFill>
            <a:srgbClr val="4D952B"/>
          </a:solidFill>
          <a:ln>
            <a:solidFill>
              <a:srgbClr val="4D95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4C3F957E-C429-DB18-E74F-5A79DBA05E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</p:spPr>
        <p:txBody>
          <a:bodyPr/>
          <a:lstStyle/>
          <a:p>
            <a:r>
              <a:rPr lang="de-CH" dirty="0"/>
              <a:t>© Westermann Schweiz AG, 2026</a:t>
            </a:r>
          </a:p>
        </p:txBody>
      </p:sp>
    </p:spTree>
    <p:extLst>
      <p:ext uri="{BB962C8B-B14F-4D97-AF65-F5344CB8AC3E}">
        <p14:creationId xmlns:p14="http://schemas.microsoft.com/office/powerpoint/2010/main" val="1860415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12C2FB1-EEE2-252A-EA15-EA4F25AE9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270984"/>
            <a:ext cx="6754111" cy="49469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err="1">
                <a:solidFill>
                  <a:srgbClr val="4D952B"/>
                </a:solidFill>
              </a:rPr>
              <a:t>Positionnement</a:t>
            </a:r>
            <a:r>
              <a:rPr lang="en-US" sz="1800" dirty="0">
                <a:solidFill>
                  <a:srgbClr val="4D952B"/>
                </a:solidFill>
              </a:rPr>
              <a:t> des </a:t>
            </a:r>
            <a:r>
              <a:rPr lang="de-DE" sz="1800" dirty="0" err="1">
                <a:solidFill>
                  <a:srgbClr val="4D952B"/>
                </a:solidFill>
              </a:rPr>
              <a:t>partis</a:t>
            </a:r>
            <a:r>
              <a:rPr lang="de-DE" sz="1800" dirty="0">
                <a:solidFill>
                  <a:srgbClr val="4D952B"/>
                </a:solidFill>
              </a:rPr>
              <a:t> </a:t>
            </a:r>
          </a:p>
          <a:p>
            <a:pPr marL="0" indent="0">
              <a:buNone/>
            </a:pPr>
            <a:r>
              <a:rPr lang="de-DE" sz="1800" dirty="0"/>
              <a:t>Deux dimensions politiques centrales structurent la concurrence entre les partis et le paysage politique : la dimension culturelle et la dimension économique.</a:t>
            </a:r>
          </a:p>
          <a:p>
            <a:pPr marL="0" indent="0">
              <a:buNone/>
            </a:pPr>
            <a:br>
              <a:rPr lang="de-DE" sz="1800" dirty="0"/>
            </a:br>
            <a:r>
              <a:rPr lang="de-DE" sz="1800" dirty="0"/>
              <a:t>Dimension </a:t>
            </a:r>
            <a:r>
              <a:rPr lang="de-DE" sz="1800" dirty="0" err="1"/>
              <a:t>culturelle</a:t>
            </a:r>
            <a:r>
              <a:rPr lang="de-DE" sz="1800" dirty="0"/>
              <a:t> :</a:t>
            </a:r>
          </a:p>
          <a:p>
            <a:pPr marL="354013" indent="0">
              <a:buNone/>
            </a:pPr>
            <a:r>
              <a:rPr lang="fr-CH" sz="1800" dirty="0"/>
              <a:t>Fait référence à des thématiques </a:t>
            </a:r>
            <a:br>
              <a:rPr lang="fr-CH" sz="1800" dirty="0"/>
            </a:br>
            <a:r>
              <a:rPr lang="fr-CH" sz="1800" dirty="0"/>
              <a:t>comme la migration et le genre.</a:t>
            </a:r>
            <a:endParaRPr lang="de-DE" sz="1800" dirty="0"/>
          </a:p>
          <a:p>
            <a:pPr marL="0" indent="0">
              <a:buNone/>
            </a:pPr>
            <a:r>
              <a:rPr lang="de-DE" sz="1800" dirty="0"/>
              <a:t>Dimension économique : </a:t>
            </a:r>
          </a:p>
          <a:p>
            <a:pPr marL="354013" indent="0">
              <a:buNone/>
            </a:pPr>
            <a:r>
              <a:rPr lang="de-DE" sz="1800" dirty="0"/>
              <a:t>Se réfère à la classique </a:t>
            </a:r>
            <a:br>
              <a:rPr lang="de-DE" sz="1800" dirty="0"/>
            </a:br>
            <a:r>
              <a:rPr lang="de-DE" sz="1800" dirty="0"/>
              <a:t>opposition gauche-droite concernant </a:t>
            </a:r>
            <a:br>
              <a:rPr lang="de-DE" sz="1800" dirty="0"/>
            </a:br>
            <a:r>
              <a:rPr lang="de-DE" sz="1800" dirty="0"/>
              <a:t>l'économie et la redistribution. </a:t>
            </a:r>
          </a:p>
          <a:p>
            <a:pPr marL="0" indent="0">
              <a:buNone/>
            </a:pPr>
            <a:br>
              <a:rPr lang="de-DE" sz="1800" dirty="0"/>
            </a:br>
            <a:r>
              <a:rPr lang="de-DE" sz="1800" dirty="0" err="1"/>
              <a:t>Les</a:t>
            </a:r>
            <a:r>
              <a:rPr lang="de-DE" sz="1800" dirty="0"/>
              <a:t> partis politiques peuvent être classés à l'aide de la </a:t>
            </a:r>
            <a:r>
              <a:rPr lang="de-DE" sz="1800" dirty="0" err="1"/>
              <a:t>brochure</a:t>
            </a:r>
            <a:r>
              <a:rPr lang="de-DE" sz="1800" dirty="0"/>
              <a:t> "</a:t>
            </a:r>
            <a:r>
              <a:rPr lang="de-DE" sz="1800" dirty="0">
                <a:hlinkClick r:id="rId3"/>
              </a:rPr>
              <a:t>La Confédération en bref</a:t>
            </a:r>
            <a:r>
              <a:rPr lang="de-DE" sz="1800" dirty="0"/>
              <a:t>" p</a:t>
            </a:r>
            <a:r>
              <a:rPr lang="en-US" sz="1800" dirty="0" err="1"/>
              <a:t>uis</a:t>
            </a:r>
            <a:r>
              <a:rPr lang="en-US" sz="1800" dirty="0"/>
              <a:t> </a:t>
            </a:r>
            <a:r>
              <a:rPr lang="de-DE" sz="1800" dirty="0" err="1"/>
              <a:t>positionnés</a:t>
            </a:r>
            <a:r>
              <a:rPr lang="de-DE" sz="1800" dirty="0"/>
              <a:t> </a:t>
            </a:r>
            <a:r>
              <a:rPr lang="de-DE" sz="1800" dirty="0" err="1"/>
              <a:t>dans</a:t>
            </a:r>
            <a:r>
              <a:rPr lang="de-DE" sz="1800" dirty="0"/>
              <a:t> </a:t>
            </a:r>
            <a:r>
              <a:rPr lang="en-US" sz="1800" dirty="0" err="1"/>
              <a:t>le</a:t>
            </a:r>
            <a:r>
              <a:rPr lang="de-DE" sz="1800" dirty="0"/>
              <a:t> schéma.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C208783-562F-6AAD-99C8-DFBDB6489F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AEE1EB-8B44-4728-A11F-54C2BBCC5F47}" type="slidenum">
              <a:rPr lang="de-CH" smtClean="0"/>
              <a:t>11</a:t>
            </a:fld>
            <a:endParaRPr lang="de-CH" dirty="0"/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8F32104E-641E-EA11-6521-1203D7E4782C}"/>
              </a:ext>
            </a:extLst>
          </p:cNvPr>
          <p:cNvCxnSpPr/>
          <p:nvPr/>
        </p:nvCxnSpPr>
        <p:spPr>
          <a:xfrm>
            <a:off x="9324075" y="2143593"/>
            <a:ext cx="0" cy="3252866"/>
          </a:xfrm>
          <a:prstGeom prst="line">
            <a:avLst/>
          </a:prstGeom>
          <a:ln w="254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65749FC4-3A01-4C5E-4BDD-D103A1AE3235}"/>
              </a:ext>
            </a:extLst>
          </p:cNvPr>
          <p:cNvCxnSpPr>
            <a:cxnSpLocks/>
          </p:cNvCxnSpPr>
          <p:nvPr/>
        </p:nvCxnSpPr>
        <p:spPr>
          <a:xfrm rot="5400000">
            <a:off x="9341565" y="2146093"/>
            <a:ext cx="0" cy="3252866"/>
          </a:xfrm>
          <a:prstGeom prst="line">
            <a:avLst/>
          </a:prstGeom>
          <a:ln w="254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D5997DC1-7E99-17D4-BB2F-AA4A7D3A9953}"/>
              </a:ext>
            </a:extLst>
          </p:cNvPr>
          <p:cNvSpPr txBox="1"/>
          <p:nvPr/>
        </p:nvSpPr>
        <p:spPr>
          <a:xfrm>
            <a:off x="8949315" y="1696605"/>
            <a:ext cx="8806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 err="1">
                <a:solidFill>
                  <a:srgbClr val="4D952B"/>
                </a:solidFill>
              </a:rPr>
              <a:t>Libéral</a:t>
            </a:r>
            <a:endParaRPr lang="de-CH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9099D8D-7F34-BA10-F22F-1CB3E23A1286}"/>
              </a:ext>
            </a:extLst>
          </p:cNvPr>
          <p:cNvSpPr txBox="1"/>
          <p:nvPr/>
        </p:nvSpPr>
        <p:spPr>
          <a:xfrm>
            <a:off x="8667005" y="5416657"/>
            <a:ext cx="15414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 err="1">
                <a:solidFill>
                  <a:srgbClr val="4D952B"/>
                </a:solidFill>
              </a:rPr>
              <a:t>Conservateur</a:t>
            </a:r>
            <a:endParaRPr lang="de-CH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9C2F535-69C9-F552-5E69-6782F1DFBDCB}"/>
              </a:ext>
            </a:extLst>
          </p:cNvPr>
          <p:cNvSpPr txBox="1"/>
          <p:nvPr/>
        </p:nvSpPr>
        <p:spPr>
          <a:xfrm>
            <a:off x="11107904" y="3545391"/>
            <a:ext cx="7944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4D952B"/>
                </a:solidFill>
              </a:rPr>
              <a:t>Droite</a:t>
            </a:r>
            <a:endParaRPr lang="de-CH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8B19D0C-7157-89E9-F418-76CF62E500B4}"/>
              </a:ext>
            </a:extLst>
          </p:cNvPr>
          <p:cNvSpPr txBox="1"/>
          <p:nvPr/>
        </p:nvSpPr>
        <p:spPr>
          <a:xfrm>
            <a:off x="6793725" y="3547891"/>
            <a:ext cx="9118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 err="1">
                <a:solidFill>
                  <a:srgbClr val="4D952B"/>
                </a:solidFill>
              </a:rPr>
              <a:t>Gauche</a:t>
            </a:r>
            <a:endParaRPr lang="de-CH" dirty="0"/>
          </a:p>
        </p:txBody>
      </p:sp>
      <p:sp>
        <p:nvSpPr>
          <p:cNvPr id="6" name="Datumsplatzhalter 2">
            <a:extLst>
              <a:ext uri="{FF2B5EF4-FFF2-40B4-BE49-F238E27FC236}">
                <a16:creationId xmlns:a16="http://schemas.microsoft.com/office/drawing/2014/main" id="{B45302E7-2A6A-3350-7534-FBF8491A50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199" y="6356350"/>
            <a:ext cx="4385311" cy="365125"/>
          </a:xfrm>
        </p:spPr>
        <p:txBody>
          <a:bodyPr/>
          <a:lstStyle/>
          <a:p>
            <a:r>
              <a:rPr lang="de-CH" i="1" dirty="0"/>
              <a:t>www.klv.ch / </a:t>
            </a:r>
            <a:r>
              <a:rPr lang="de-CH" i="1" dirty="0" err="1"/>
              <a:t>Téléchargement</a:t>
            </a:r>
            <a:r>
              <a:rPr lang="de-CH" i="1" dirty="0"/>
              <a:t> / </a:t>
            </a:r>
            <a:r>
              <a:rPr lang="de-CH" i="1" dirty="0" err="1"/>
              <a:t>Actualité</a:t>
            </a:r>
            <a:r>
              <a:rPr lang="de-CH" i="1" dirty="0"/>
              <a:t> </a:t>
            </a:r>
            <a:r>
              <a:rPr lang="de-CH" i="1" dirty="0" err="1"/>
              <a:t>économique</a:t>
            </a:r>
            <a:r>
              <a:rPr lang="de-CH" i="1" dirty="0"/>
              <a:t> et </a:t>
            </a:r>
            <a:r>
              <a:rPr lang="de-CH" i="1" dirty="0" err="1"/>
              <a:t>politique</a:t>
            </a:r>
            <a:endParaRPr lang="de-CH" i="1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6142DF73-0F79-1FE3-D9B8-23635E7628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</p:spPr>
        <p:txBody>
          <a:bodyPr/>
          <a:lstStyle/>
          <a:p>
            <a:r>
              <a:rPr lang="de-CH" dirty="0"/>
              <a:t>© Westermann Schweiz AG, 2026</a:t>
            </a:r>
          </a:p>
        </p:txBody>
      </p:sp>
    </p:spTree>
    <p:extLst>
      <p:ext uri="{BB962C8B-B14F-4D97-AF65-F5344CB8AC3E}">
        <p14:creationId xmlns:p14="http://schemas.microsoft.com/office/powerpoint/2010/main" val="1607826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1FB2892-7716-859D-6BDA-4A0ECE28B8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1800" dirty="0"/>
              <a:t>Il </a:t>
            </a:r>
            <a:r>
              <a:rPr lang="en-US" sz="1800" dirty="0" err="1"/>
              <a:t>peut</a:t>
            </a:r>
            <a:r>
              <a:rPr lang="en-US" sz="1800" dirty="0"/>
              <a:t> arriver </a:t>
            </a:r>
            <a:r>
              <a:rPr lang="fr-CH" sz="1800" dirty="0"/>
              <a:t>que des responsables politiques manipulent les données ou s’appuient sur des études ne reposant pas sur </a:t>
            </a:r>
            <a:r>
              <a:rPr lang="en-US" sz="1800" dirty="0"/>
              <a:t>des</a:t>
            </a:r>
            <a:r>
              <a:rPr lang="fr-CH" sz="1800" dirty="0"/>
              <a:t> recherche</a:t>
            </a:r>
            <a:r>
              <a:rPr lang="en-US" sz="1800" dirty="0"/>
              <a:t>s</a:t>
            </a:r>
            <a:r>
              <a:rPr lang="fr-CH" sz="1800" dirty="0"/>
              <a:t> indépendante</a:t>
            </a:r>
            <a:r>
              <a:rPr lang="en-US" sz="1800" dirty="0"/>
              <a:t>s</a:t>
            </a:r>
            <a:r>
              <a:rPr lang="fr-CH" sz="1800" dirty="0"/>
              <a:t> et objective</a:t>
            </a:r>
            <a:r>
              <a:rPr lang="en-US" sz="1800" dirty="0"/>
              <a:t>s</a:t>
            </a:r>
            <a:r>
              <a:rPr lang="fr-CH" sz="1800" dirty="0"/>
              <a:t>.</a:t>
            </a:r>
            <a:endParaRPr lang="de-DE" sz="1800" dirty="0"/>
          </a:p>
          <a:p>
            <a:r>
              <a:rPr lang="de-DE" sz="1800" dirty="0"/>
              <a:t>L</a:t>
            </a:r>
            <a:r>
              <a:rPr lang="en-US" sz="1800" dirty="0"/>
              <a:t>’</a:t>
            </a:r>
            <a:r>
              <a:rPr lang="en-US" sz="1800" dirty="0" err="1"/>
              <a:t>une</a:t>
            </a:r>
            <a:r>
              <a:rPr lang="en-US" sz="1800" dirty="0"/>
              <a:t> des</a:t>
            </a:r>
            <a:r>
              <a:rPr lang="de-DE" sz="1800" dirty="0"/>
              <a:t> </a:t>
            </a:r>
            <a:r>
              <a:rPr lang="de-DE" sz="1800" dirty="0" err="1"/>
              <a:t>condition</a:t>
            </a:r>
            <a:r>
              <a:rPr lang="en-US" sz="1800" dirty="0"/>
              <a:t>s</a:t>
            </a:r>
            <a:r>
              <a:rPr lang="de-DE" sz="1800" dirty="0"/>
              <a:t> </a:t>
            </a:r>
            <a:r>
              <a:rPr lang="de-DE" sz="1800" dirty="0" err="1"/>
              <a:t>préalable</a:t>
            </a:r>
            <a:r>
              <a:rPr lang="en-US" sz="1800" dirty="0"/>
              <a:t>s</a:t>
            </a:r>
            <a:r>
              <a:rPr lang="de-DE" sz="1800" dirty="0"/>
              <a:t> à une démocratie libérale est de reconnaître qu'il existe dans chaque société de nombreuses divisions sociales, </a:t>
            </a:r>
            <a:r>
              <a:rPr lang="de-DE" sz="1800" dirty="0" err="1"/>
              <a:t>souvent</a:t>
            </a:r>
            <a:r>
              <a:rPr lang="de-DE" sz="1800" dirty="0"/>
              <a:t> </a:t>
            </a:r>
            <a:r>
              <a:rPr lang="fr-FR" sz="1800" dirty="0" err="1"/>
              <a:t>transsectorielles</a:t>
            </a:r>
            <a:r>
              <a:rPr lang="fr-CH" sz="1800" dirty="0"/>
              <a:t> </a:t>
            </a:r>
            <a:r>
              <a:rPr lang="de-DE" sz="1800" dirty="0"/>
              <a:t>.</a:t>
            </a:r>
          </a:p>
          <a:p>
            <a:r>
              <a:rPr lang="de-DE" sz="1800" dirty="0"/>
              <a:t>De petits changements dans la présentation (ce que l'on </a:t>
            </a:r>
            <a:r>
              <a:rPr lang="de-DE" sz="1800" dirty="0" err="1"/>
              <a:t>appelle</a:t>
            </a:r>
            <a:r>
              <a:rPr lang="de-DE" sz="1800" dirty="0"/>
              <a:t> </a:t>
            </a:r>
            <a:r>
              <a:rPr lang="en-US" sz="1800" dirty="0"/>
              <a:t>‘</a:t>
            </a:r>
            <a:r>
              <a:rPr lang="en-US" sz="1800" dirty="0" err="1"/>
              <a:t>cadrage</a:t>
            </a:r>
            <a:r>
              <a:rPr lang="en-US" sz="1800" dirty="0"/>
              <a:t>’</a:t>
            </a:r>
            <a:r>
              <a:rPr lang="de-DE" sz="1800" dirty="0"/>
              <a:t>) peuvent </a:t>
            </a:r>
            <a:r>
              <a:rPr lang="de-DE" sz="1800" dirty="0" err="1"/>
              <a:t>avoir</a:t>
            </a:r>
            <a:r>
              <a:rPr lang="de-DE" sz="1800" dirty="0"/>
              <a:t> de</a:t>
            </a:r>
            <a:r>
              <a:rPr lang="en-US" sz="1800" dirty="0"/>
              <a:t>s </a:t>
            </a:r>
            <a:r>
              <a:rPr lang="de-DE" sz="1800" dirty="0" err="1"/>
              <a:t>effets</a:t>
            </a:r>
            <a:r>
              <a:rPr lang="de-DE" sz="1800" dirty="0"/>
              <a:t> </a:t>
            </a:r>
            <a:r>
              <a:rPr lang="en-US" sz="1800" dirty="0" err="1"/>
              <a:t>significatifs</a:t>
            </a:r>
            <a:r>
              <a:rPr lang="en-US" sz="1800" dirty="0"/>
              <a:t> </a:t>
            </a:r>
            <a:r>
              <a:rPr lang="de-DE" sz="1800" dirty="0" err="1"/>
              <a:t>sur</a:t>
            </a:r>
            <a:r>
              <a:rPr lang="de-DE" sz="1800" dirty="0"/>
              <a:t> les opinions.</a:t>
            </a:r>
          </a:p>
          <a:p>
            <a:r>
              <a:rPr lang="de-DE" sz="1800" dirty="0"/>
              <a:t>L'opinion publique et la perception des problèmes peuvent être façonnées par </a:t>
            </a:r>
            <a:r>
              <a:rPr lang="de-DE" sz="1800" dirty="0" err="1"/>
              <a:t>différents</a:t>
            </a:r>
            <a:r>
              <a:rPr lang="de-DE" sz="1800" dirty="0"/>
              <a:t> </a:t>
            </a:r>
            <a:r>
              <a:rPr lang="en-US" sz="1800" dirty="0" err="1"/>
              <a:t>cadrages</a:t>
            </a:r>
            <a:r>
              <a:rPr lang="de-DE" sz="1800" dirty="0"/>
              <a:t>.</a:t>
            </a:r>
          </a:p>
          <a:p>
            <a:r>
              <a:rPr lang="de-DE" sz="1800" dirty="0"/>
              <a:t>En politique, nous sommes constamment entourés d'histoires. </a:t>
            </a:r>
            <a:r>
              <a:rPr lang="en-US" sz="1800" dirty="0"/>
              <a:t>Elles </a:t>
            </a:r>
            <a:r>
              <a:rPr lang="de-DE" sz="1800" dirty="0" err="1"/>
              <a:t>influencent</a:t>
            </a:r>
            <a:r>
              <a:rPr lang="de-DE" sz="1800" dirty="0"/>
              <a:t> notre perception et orientent nos décisions.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01B5CB3-3499-C45A-8629-3DA62CE2C9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AEE1EB-8B44-4728-A11F-54C2BBCC5F47}" type="slidenum">
              <a:rPr lang="de-CH" smtClean="0"/>
              <a:pPr/>
              <a:t>12</a:t>
            </a:fld>
            <a:endParaRPr lang="de-CH" dirty="0"/>
          </a:p>
        </p:txBody>
      </p:sp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862296A4-C0C6-F7B0-0E31-3C615FC2FE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17" name="Fußzeilenplatzhalter 4">
            <a:extLst>
              <a:ext uri="{FF2B5EF4-FFF2-40B4-BE49-F238E27FC236}">
                <a16:creationId xmlns:a16="http://schemas.microsoft.com/office/drawing/2014/main" id="{F9FBCA42-4318-F4AF-F503-9D248B6DA0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4565788-51AF-DF98-1BCD-598142AAF4B6}"/>
              </a:ext>
            </a:extLst>
          </p:cNvPr>
          <p:cNvSpPr/>
          <p:nvPr/>
        </p:nvSpPr>
        <p:spPr>
          <a:xfrm>
            <a:off x="696000" y="1203035"/>
            <a:ext cx="10800000" cy="460262"/>
          </a:xfrm>
          <a:prstGeom prst="rect">
            <a:avLst/>
          </a:prstGeom>
          <a:solidFill>
            <a:srgbClr val="4D95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3663" defTabSz="720000">
              <a:tabLst>
                <a:tab pos="360000" algn="l"/>
              </a:tabLst>
            </a:pPr>
            <a:r>
              <a:rPr lang="de-DE" sz="20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4 Discours </a:t>
            </a:r>
            <a:r>
              <a:rPr lang="de-DE" sz="2000" b="1" dirty="0" err="1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politique</a:t>
            </a:r>
            <a:endParaRPr lang="de-DE" sz="2000" b="1" dirty="0">
              <a:solidFill>
                <a:schemeClr val="bg1"/>
              </a:solidFill>
              <a:latin typeface="bs Thomas Sans 1" panose="00000500000000000000" pitchFamily="50" charset="0"/>
              <a:ea typeface="bs Thomas Sans 1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259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F668E73-22E8-B320-E8DF-6AFBF11FF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31813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800" dirty="0" err="1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L'éducation</a:t>
            </a:r>
            <a:r>
              <a:rPr lang="de-DE" sz="1800" dirty="0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de-DE" sz="1800" dirty="0" err="1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civique</a:t>
            </a:r>
            <a:r>
              <a:rPr lang="de-DE" sz="1800" dirty="0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de-DE" sz="1800" dirty="0" err="1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doit</a:t>
            </a:r>
            <a:r>
              <a:rPr lang="de-DE" sz="1800" dirty="0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de-DE" sz="1800" dirty="0" err="1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également</a:t>
            </a:r>
            <a:r>
              <a:rPr lang="de-DE" sz="1800" dirty="0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 faire </a:t>
            </a:r>
            <a:r>
              <a:rPr lang="de-DE" sz="1800" dirty="0" err="1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partie</a:t>
            </a:r>
            <a:r>
              <a:rPr lang="de-DE" sz="1800" dirty="0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 de la </a:t>
            </a:r>
            <a:r>
              <a:rPr lang="de-DE" sz="1800" dirty="0" err="1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culture</a:t>
            </a:r>
            <a:r>
              <a:rPr lang="de-DE" sz="1800" dirty="0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de-DE" sz="1800" dirty="0" err="1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scolaire</a:t>
            </a:r>
            <a:r>
              <a:rPr lang="de-DE" sz="1800" dirty="0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.</a:t>
            </a:r>
          </a:p>
          <a:p>
            <a:pPr marL="0" indent="0">
              <a:buNone/>
            </a:pPr>
            <a:r>
              <a:rPr lang="fr-CH" sz="1800" dirty="0"/>
              <a:t>L’éducation politique est conçue de manière à s’intégrer dans plusieurs disciplines. Différentes matières doivent contribuer au développement des compétences démocratiques.</a:t>
            </a:r>
          </a:p>
          <a:p>
            <a:pPr marL="0" indent="0">
              <a:buNone/>
            </a:pP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Des </a:t>
            </a:r>
            <a:r>
              <a:rPr lang="en-US" sz="1800" dirty="0" err="1"/>
              <a:t>événements</a:t>
            </a:r>
            <a:r>
              <a:rPr lang="en-US" sz="1800" dirty="0"/>
              <a:t> </a:t>
            </a:r>
            <a:r>
              <a:rPr lang="en-US" sz="1800" dirty="0" err="1"/>
              <a:t>tels</a:t>
            </a:r>
            <a:r>
              <a:rPr lang="en-US" sz="1800" dirty="0"/>
              <a:t> que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en-US" sz="1800" dirty="0"/>
              <a:t>d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es </a:t>
            </a:r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journées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thématiques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ou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en-US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d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es </a:t>
            </a:r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semaines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de </a:t>
            </a:r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projet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permettent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une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une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grande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diversité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pédagogique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.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683884F-EAA0-1D1E-4B2C-9F3394E660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AEE1EB-8B44-4728-A11F-54C2BBCC5F47}" type="slidenum">
              <a:rPr lang="de-CH" smtClean="0"/>
              <a:t>13</a:t>
            </a:fld>
            <a:endParaRPr lang="de-CH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A8B14A57-5400-509C-C437-DE74E5B563FB}"/>
              </a:ext>
            </a:extLst>
          </p:cNvPr>
          <p:cNvSpPr/>
          <p:nvPr/>
        </p:nvSpPr>
        <p:spPr>
          <a:xfrm>
            <a:off x="696000" y="1204165"/>
            <a:ext cx="10800000" cy="460262"/>
          </a:xfrm>
          <a:prstGeom prst="rect">
            <a:avLst/>
          </a:prstGeom>
          <a:solidFill>
            <a:srgbClr val="4D95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3663" defTabSz="720000">
              <a:tabLst>
                <a:tab pos="360000" algn="l"/>
              </a:tabLst>
            </a:pPr>
            <a:r>
              <a:rPr lang="de-DE" sz="20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5 Objectifs de formation</a:t>
            </a: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6FAA5E31-1F03-A17D-E9A2-7B9AEE3507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406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6A8E00F7-435E-708D-C7DD-5F9278FAD7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966A834C-1A5D-7445-CD60-B58512D9BC20}"/>
              </a:ext>
            </a:extLst>
          </p:cNvPr>
          <p:cNvCxnSpPr>
            <a:cxnSpLocks/>
          </p:cNvCxnSpPr>
          <p:nvPr/>
        </p:nvCxnSpPr>
        <p:spPr>
          <a:xfrm>
            <a:off x="9727936" y="3425042"/>
            <a:ext cx="0" cy="2826446"/>
          </a:xfrm>
          <a:prstGeom prst="straightConnector1">
            <a:avLst/>
          </a:prstGeom>
          <a:ln w="508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Inhaltsplatzhalter 1">
            <a:extLst>
              <a:ext uri="{FF2B5EF4-FFF2-40B4-BE49-F238E27FC236}">
                <a16:creationId xmlns:a16="http://schemas.microsoft.com/office/drawing/2014/main" id="{ED4AFC65-6E54-376A-3ABF-1C703CD794C1}"/>
              </a:ext>
            </a:extLst>
          </p:cNvPr>
          <p:cNvSpPr txBox="1">
            <a:spLocks/>
          </p:cNvSpPr>
          <p:nvPr/>
        </p:nvSpPr>
        <p:spPr>
          <a:xfrm>
            <a:off x="5967195" y="1833781"/>
            <a:ext cx="5530720" cy="1700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  <a:defRPr/>
            </a:pPr>
            <a:r>
              <a:rPr lang="en-US" sz="1400" dirty="0"/>
              <a:t>Structure des plans </a:t>
            </a:r>
            <a:r>
              <a:rPr lang="en-US" sz="1400" dirty="0" err="1"/>
              <a:t>d’études</a:t>
            </a:r>
            <a:endParaRPr lang="en-US" sz="1400" dirty="0"/>
          </a:p>
          <a:p>
            <a:pPr marL="342900" indent="-342900">
              <a:buFontTx/>
              <a:buChar char="-"/>
              <a:defRPr/>
            </a:pPr>
            <a:r>
              <a:rPr lang="en-US" sz="1400" dirty="0" err="1"/>
              <a:t>Objectifs</a:t>
            </a:r>
            <a:r>
              <a:rPr lang="en-US" sz="1400" dirty="0"/>
              <a:t> </a:t>
            </a:r>
            <a:r>
              <a:rPr lang="en-US" sz="1400" dirty="0" err="1"/>
              <a:t>pédagogiques</a:t>
            </a:r>
            <a:r>
              <a:rPr lang="en-US" sz="1400" dirty="0"/>
              <a:t> </a:t>
            </a:r>
            <a:r>
              <a:rPr lang="en-US" sz="1400" dirty="0" err="1"/>
              <a:t>généraux</a:t>
            </a:r>
            <a:endParaRPr lang="en-US" sz="1400" dirty="0"/>
          </a:p>
          <a:p>
            <a:pPr marL="342900" indent="-342900">
              <a:buFontTx/>
              <a:buChar char="-"/>
              <a:defRPr/>
            </a:pPr>
            <a:r>
              <a:rPr lang="en-US" sz="1400" dirty="0"/>
              <a:t>Contribution à la promotion des </a:t>
            </a:r>
            <a:r>
              <a:rPr lang="en-US" sz="1400" dirty="0" err="1"/>
              <a:t>compétences</a:t>
            </a:r>
            <a:r>
              <a:rPr lang="en-US" sz="1400" dirty="0"/>
              <a:t> </a:t>
            </a:r>
            <a:r>
              <a:rPr lang="en-US" sz="1400" dirty="0" err="1"/>
              <a:t>transversales</a:t>
            </a:r>
            <a:endParaRPr lang="en-US" sz="1400" dirty="0"/>
          </a:p>
          <a:p>
            <a:pPr marL="342900" indent="-342900">
              <a:buFontTx/>
              <a:buChar char="-"/>
              <a:defRPr/>
            </a:pPr>
            <a:r>
              <a:rPr lang="en-US" sz="1400" dirty="0" err="1">
                <a:solidFill>
                  <a:srgbClr val="00B0F0"/>
                </a:solidFill>
              </a:rPr>
              <a:t>Contenu</a:t>
            </a:r>
            <a:r>
              <a:rPr lang="en-US" sz="1400" dirty="0">
                <a:solidFill>
                  <a:srgbClr val="00B0F0"/>
                </a:solidFill>
              </a:rPr>
              <a:t> </a:t>
            </a:r>
            <a:r>
              <a:rPr lang="en-US" sz="1400" dirty="0" err="1">
                <a:solidFill>
                  <a:srgbClr val="00B0F0"/>
                </a:solidFill>
              </a:rPr>
              <a:t>disciplinaire</a:t>
            </a:r>
            <a:r>
              <a:rPr lang="en-US" sz="1400" dirty="0"/>
              <a:t>, </a:t>
            </a:r>
            <a:r>
              <a:rPr lang="en-US" sz="1400" dirty="0" err="1"/>
              <a:t>propédeutique</a:t>
            </a:r>
            <a:r>
              <a:rPr lang="en-US" sz="1400" dirty="0"/>
              <a:t> </a:t>
            </a:r>
            <a:r>
              <a:rPr lang="en-US" sz="1400" dirty="0" err="1"/>
              <a:t>scientifique</a:t>
            </a:r>
            <a:endParaRPr lang="de-CH" sz="1400" dirty="0"/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A7790A25-3D6E-FC48-0075-681A650B074C}"/>
              </a:ext>
            </a:extLst>
          </p:cNvPr>
          <p:cNvCxnSpPr>
            <a:cxnSpLocks/>
          </p:cNvCxnSpPr>
          <p:nvPr/>
        </p:nvCxnSpPr>
        <p:spPr>
          <a:xfrm>
            <a:off x="6278455" y="3425042"/>
            <a:ext cx="0" cy="2826446"/>
          </a:xfrm>
          <a:prstGeom prst="straightConnector1">
            <a:avLst/>
          </a:prstGeom>
          <a:ln w="508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Inhaltsplatzhalter 1">
            <a:extLst>
              <a:ext uri="{FF2B5EF4-FFF2-40B4-BE49-F238E27FC236}">
                <a16:creationId xmlns:a16="http://schemas.microsoft.com/office/drawing/2014/main" id="{6979A4C6-38DC-FEE1-C5E5-FE72C56B38DD}"/>
              </a:ext>
            </a:extLst>
          </p:cNvPr>
          <p:cNvSpPr txBox="1">
            <a:spLocks/>
          </p:cNvSpPr>
          <p:nvPr/>
        </p:nvSpPr>
        <p:spPr>
          <a:xfrm>
            <a:off x="4185457" y="4560792"/>
            <a:ext cx="2045565" cy="770706"/>
          </a:xfrm>
          <a:prstGeom prst="rect">
            <a:avLst/>
          </a:prstGeom>
        </p:spPr>
        <p:txBody>
          <a:bodyPr lIns="0" tIns="0" rIns="0" bIns="0"/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+mj-lt"/>
              <a:buAutoNum type="arabicPeriod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de-CH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</a:rPr>
              <a:t>Contributions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</a:rPr>
              <a:t> de la discipline à </a:t>
            </a:r>
            <a:endParaRPr kumimoji="0" lang="de-CH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s Thomas Sans 1" panose="00000500000000000000" pitchFamily="50" charset="0"/>
              <a:ea typeface="bs Thomas Sans 1" panose="00000500000000000000" pitchFamily="50" charset="0"/>
            </a:endParaRPr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A0D9DDB8-45E4-A531-1A08-34461BC42843}"/>
              </a:ext>
            </a:extLst>
          </p:cNvPr>
          <p:cNvCxnSpPr>
            <a:cxnSpLocks/>
          </p:cNvCxnSpPr>
          <p:nvPr/>
        </p:nvCxnSpPr>
        <p:spPr>
          <a:xfrm>
            <a:off x="7428282" y="3425042"/>
            <a:ext cx="0" cy="2826446"/>
          </a:xfrm>
          <a:prstGeom prst="straightConnector1">
            <a:avLst/>
          </a:prstGeom>
          <a:ln w="508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61B3B09F-C145-5F4E-A18A-5DB68D44C2BF}"/>
              </a:ext>
            </a:extLst>
          </p:cNvPr>
          <p:cNvCxnSpPr>
            <a:cxnSpLocks/>
          </p:cNvCxnSpPr>
          <p:nvPr/>
        </p:nvCxnSpPr>
        <p:spPr>
          <a:xfrm>
            <a:off x="8578109" y="3425042"/>
            <a:ext cx="0" cy="2826446"/>
          </a:xfrm>
          <a:prstGeom prst="straightConnector1">
            <a:avLst/>
          </a:prstGeom>
          <a:ln w="508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2B5A49C6-AC94-8227-0098-40C9002D6679}"/>
              </a:ext>
            </a:extLst>
          </p:cNvPr>
          <p:cNvCxnSpPr>
            <a:cxnSpLocks/>
          </p:cNvCxnSpPr>
          <p:nvPr/>
        </p:nvCxnSpPr>
        <p:spPr>
          <a:xfrm>
            <a:off x="10877764" y="3425042"/>
            <a:ext cx="0" cy="2826446"/>
          </a:xfrm>
          <a:prstGeom prst="straightConnector1">
            <a:avLst/>
          </a:prstGeom>
          <a:ln w="508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D208DC7F-4970-0533-106E-06AD0BD3C310}"/>
              </a:ext>
            </a:extLst>
          </p:cNvPr>
          <p:cNvCxnSpPr>
            <a:cxnSpLocks/>
          </p:cNvCxnSpPr>
          <p:nvPr/>
        </p:nvCxnSpPr>
        <p:spPr>
          <a:xfrm>
            <a:off x="5737915" y="3940162"/>
            <a:ext cx="5760000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119B5150-55E0-C418-8998-A43821BB6785}"/>
              </a:ext>
            </a:extLst>
          </p:cNvPr>
          <p:cNvCxnSpPr>
            <a:cxnSpLocks/>
          </p:cNvCxnSpPr>
          <p:nvPr/>
        </p:nvCxnSpPr>
        <p:spPr>
          <a:xfrm>
            <a:off x="5737915" y="4946146"/>
            <a:ext cx="5760000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D7BFC8F6-0D94-FE2F-A322-006264645D60}"/>
              </a:ext>
            </a:extLst>
          </p:cNvPr>
          <p:cNvCxnSpPr>
            <a:cxnSpLocks/>
          </p:cNvCxnSpPr>
          <p:nvPr/>
        </p:nvCxnSpPr>
        <p:spPr>
          <a:xfrm>
            <a:off x="5737915" y="5952129"/>
            <a:ext cx="5760000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Inhaltsplatzhalter 1">
            <a:extLst>
              <a:ext uri="{FF2B5EF4-FFF2-40B4-BE49-F238E27FC236}">
                <a16:creationId xmlns:a16="http://schemas.microsoft.com/office/drawing/2014/main" id="{B8B858D5-BAE2-E4C8-24F2-5124C443A3AE}"/>
              </a:ext>
            </a:extLst>
          </p:cNvPr>
          <p:cNvSpPr txBox="1">
            <a:spLocks/>
          </p:cNvSpPr>
          <p:nvPr/>
        </p:nvSpPr>
        <p:spPr>
          <a:xfrm>
            <a:off x="5887808" y="3587367"/>
            <a:ext cx="5460215" cy="404801"/>
          </a:xfrm>
          <a:prstGeom prst="rect">
            <a:avLst/>
          </a:prstGeom>
        </p:spPr>
        <p:txBody>
          <a:bodyPr lIns="0" tIns="0" rIns="0" bIns="0"/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+mj-lt"/>
              <a:buAutoNum type="arabicPeriod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</a:rPr>
              <a:t>L’é</a:t>
            </a:r>
            <a:r>
              <a:rPr kumimoji="0" lang="de-CH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</a:rPr>
              <a:t>ducation au </a:t>
            </a:r>
            <a:r>
              <a:rPr kumimoji="0" lang="de-CH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</a:rPr>
              <a:t>développement</a:t>
            </a:r>
            <a:r>
              <a:rPr kumimoji="0" lang="de-CH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</a:rPr>
              <a:t> durable (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</a:rPr>
              <a:t>disciplines </a:t>
            </a:r>
            <a:r>
              <a:rPr kumimoji="0" lang="de-CH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</a:rPr>
              <a:t>individuel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</a:rPr>
              <a:t>le</a:t>
            </a:r>
            <a:r>
              <a:rPr kumimoji="0" lang="de-CH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</a:rPr>
              <a:t>s)</a:t>
            </a:r>
          </a:p>
        </p:txBody>
      </p:sp>
      <p:sp>
        <p:nvSpPr>
          <p:cNvPr id="25" name="Inhaltsplatzhalter 1">
            <a:extLst>
              <a:ext uri="{FF2B5EF4-FFF2-40B4-BE49-F238E27FC236}">
                <a16:creationId xmlns:a16="http://schemas.microsoft.com/office/drawing/2014/main" id="{F8EBDA68-6FFE-7A7A-CDBB-4C70FECE5A2D}"/>
              </a:ext>
            </a:extLst>
          </p:cNvPr>
          <p:cNvSpPr txBox="1">
            <a:spLocks/>
          </p:cNvSpPr>
          <p:nvPr/>
        </p:nvSpPr>
        <p:spPr>
          <a:xfrm>
            <a:off x="6358067" y="4588538"/>
            <a:ext cx="4519697" cy="424232"/>
          </a:xfrm>
          <a:prstGeom prst="rect">
            <a:avLst/>
          </a:prstGeom>
        </p:spPr>
        <p:txBody>
          <a:bodyPr lIns="0" tIns="0" rIns="0" bIns="0"/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+mj-lt"/>
              <a:buAutoNum type="arabicPeriod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400" kern="0" dirty="0">
                <a:solidFill>
                  <a:prstClr val="black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L’é</a:t>
            </a:r>
            <a:r>
              <a:rPr lang="de-CH" sz="1400" kern="0" dirty="0" err="1">
                <a:solidFill>
                  <a:prstClr val="black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ducation</a:t>
            </a:r>
            <a:r>
              <a:rPr lang="de-CH" sz="1400" kern="0" dirty="0">
                <a:solidFill>
                  <a:prstClr val="black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 à la </a:t>
            </a:r>
            <a:r>
              <a:rPr lang="de-CH" sz="1400" kern="0" dirty="0" err="1">
                <a:solidFill>
                  <a:prstClr val="black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citoyenneté</a:t>
            </a:r>
            <a:r>
              <a:rPr lang="de-CH" sz="1400" kern="0" dirty="0">
                <a:solidFill>
                  <a:prstClr val="black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 (</a:t>
            </a:r>
            <a:r>
              <a:rPr lang="en-US" sz="1400" kern="0" dirty="0">
                <a:solidFill>
                  <a:prstClr val="black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disciplines</a:t>
            </a:r>
            <a:r>
              <a:rPr lang="de-CH" sz="1400" kern="0" dirty="0">
                <a:solidFill>
                  <a:prstClr val="black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 individuelles</a:t>
            </a:r>
            <a:r>
              <a:rPr lang="en-US" sz="1400" kern="0" dirty="0">
                <a:solidFill>
                  <a:prstClr val="black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)</a:t>
            </a:r>
            <a:endParaRPr lang="de-CH" sz="1400" kern="0" dirty="0">
              <a:solidFill>
                <a:prstClr val="black"/>
              </a:solidFill>
              <a:latin typeface="bs Thomas Sans 1" panose="00000500000000000000" pitchFamily="50" charset="0"/>
              <a:ea typeface="bs Thomas Sans 1" panose="00000500000000000000" pitchFamily="50" charset="0"/>
            </a:endParaRPr>
          </a:p>
        </p:txBody>
      </p:sp>
      <p:sp>
        <p:nvSpPr>
          <p:cNvPr id="26" name="Inhaltsplatzhalter 1">
            <a:extLst>
              <a:ext uri="{FF2B5EF4-FFF2-40B4-BE49-F238E27FC236}">
                <a16:creationId xmlns:a16="http://schemas.microsoft.com/office/drawing/2014/main" id="{567893FB-F7E1-4D98-5BE9-84F5CE18FFE7}"/>
              </a:ext>
            </a:extLst>
          </p:cNvPr>
          <p:cNvSpPr txBox="1">
            <a:spLocks/>
          </p:cNvSpPr>
          <p:nvPr/>
        </p:nvSpPr>
        <p:spPr>
          <a:xfrm>
            <a:off x="7214943" y="5629732"/>
            <a:ext cx="2805944" cy="405559"/>
          </a:xfrm>
          <a:prstGeom prst="rect">
            <a:avLst/>
          </a:prstGeom>
        </p:spPr>
        <p:txBody>
          <a:bodyPr lIns="0" tIns="0" rIns="0" bIns="0"/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+mj-lt"/>
              <a:buAutoNum type="arabicPeriod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</a:rPr>
              <a:t>Le numérique </a:t>
            </a:r>
            <a:r>
              <a:rPr kumimoji="0" lang="de-CH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</a:rPr>
              <a:t>(toutes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</a:rPr>
              <a:t>disciplines</a:t>
            </a:r>
            <a:r>
              <a:rPr kumimoji="0" lang="de-CH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44295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Ein Bild, das Zeichnung, Entwurf, Darstellung, Bild enthält.">
            <a:extLst>
              <a:ext uri="{FF2B5EF4-FFF2-40B4-BE49-F238E27FC236}">
                <a16:creationId xmlns:a16="http://schemas.microsoft.com/office/drawing/2014/main" id="{F6850E3A-6C31-7616-8657-E2A074D6508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9" t="10262" r="6360" b="9508"/>
          <a:stretch/>
        </p:blipFill>
        <p:spPr>
          <a:xfrm>
            <a:off x="6515604" y="2426062"/>
            <a:ext cx="4980396" cy="3482874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8057B27-B492-85E3-D817-98BDF7559E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825625"/>
            <a:ext cx="6368188" cy="41538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1800" dirty="0"/>
              <a:t>Les stratégies et méthodes suivantes, qui sont également utilisées dans d'autres disciplines, sont particulièrement adaptées à l'enseignement de l'éducation civique. </a:t>
            </a:r>
          </a:p>
          <a:p>
            <a:pPr marL="0" indent="0">
              <a:buNone/>
            </a:pPr>
            <a:r>
              <a:rPr lang="en-US" sz="1800" dirty="0"/>
              <a:t>T</a:t>
            </a:r>
            <a:r>
              <a:rPr lang="de-DE" sz="1800" dirty="0" err="1"/>
              <a:t>raiter</a:t>
            </a:r>
            <a:r>
              <a:rPr lang="de-DE" sz="1800" dirty="0"/>
              <a:t>, analyser et </a:t>
            </a:r>
            <a:r>
              <a:rPr lang="de-DE" sz="1800" dirty="0" err="1"/>
              <a:t>présenter</a:t>
            </a:r>
            <a:r>
              <a:rPr lang="de-DE" sz="1800" dirty="0"/>
              <a:t> </a:t>
            </a:r>
            <a:r>
              <a:rPr lang="en-US" sz="1800" dirty="0"/>
              <a:t>l’</a:t>
            </a:r>
            <a:r>
              <a:rPr lang="de-DE" sz="1800" dirty="0" err="1"/>
              <a:t>information</a:t>
            </a:r>
            <a:r>
              <a:rPr lang="en-US" sz="1800" dirty="0"/>
              <a:t> : </a:t>
            </a:r>
            <a:endParaRPr lang="de-DE" sz="1800" dirty="0"/>
          </a:p>
          <a:p>
            <a:pPr lvl="1"/>
            <a:r>
              <a:rPr lang="de-DE" sz="1800" dirty="0" err="1"/>
              <a:t>Encourag</a:t>
            </a:r>
            <a:r>
              <a:rPr lang="en-US" sz="1800" dirty="0"/>
              <a:t>er</a:t>
            </a:r>
            <a:r>
              <a:rPr lang="de-DE" sz="1800" dirty="0"/>
              <a:t> </a:t>
            </a:r>
            <a:r>
              <a:rPr lang="en-US" sz="1800" dirty="0" err="1"/>
              <a:t>consciemment</a:t>
            </a:r>
            <a:r>
              <a:rPr lang="en-US" sz="1800" dirty="0"/>
              <a:t> </a:t>
            </a:r>
            <a:r>
              <a:rPr lang="de-DE" sz="1800" dirty="0"/>
              <a:t>la stratégie de lecture</a:t>
            </a:r>
            <a:br>
              <a:rPr lang="de-DE" sz="1800" dirty="0"/>
            </a:br>
            <a:r>
              <a:rPr lang="de-DE" sz="1800" dirty="0"/>
              <a:t>(préparation, lecture, traitement de texte)</a:t>
            </a:r>
          </a:p>
          <a:p>
            <a:pPr lvl="1"/>
            <a:r>
              <a:rPr lang="fr-CH" sz="1800" b="0" i="0" dirty="0">
                <a:solidFill>
                  <a:srgbClr val="000000"/>
                </a:solidFill>
                <a:effectLst/>
                <a:latin typeface=".SFUI-Regular"/>
              </a:rPr>
              <a:t>Examiner et analyser de manière critique les statistiques, les textes et les médias</a:t>
            </a:r>
            <a:endParaRPr lang="de-DE" sz="1800" dirty="0"/>
          </a:p>
          <a:p>
            <a:pPr lvl="1"/>
            <a:r>
              <a:rPr lang="en-US" sz="1800" dirty="0" err="1"/>
              <a:t>Effectuer</a:t>
            </a:r>
            <a:r>
              <a:rPr lang="en-US" sz="1800" dirty="0"/>
              <a:t> des e</a:t>
            </a:r>
            <a:r>
              <a:rPr lang="de-DE" sz="1800" dirty="0" err="1"/>
              <a:t>nquête</a:t>
            </a:r>
            <a:r>
              <a:rPr lang="en-US" sz="1800" dirty="0"/>
              <a:t>s</a:t>
            </a:r>
            <a:r>
              <a:rPr lang="de-DE" sz="1800" dirty="0"/>
              <a:t> auprès </a:t>
            </a:r>
            <a:r>
              <a:rPr lang="fr-CH" sz="1800" dirty="0"/>
              <a:t>de personnes expertes</a:t>
            </a:r>
            <a:endParaRPr lang="de-DE" sz="1800" dirty="0"/>
          </a:p>
          <a:p>
            <a:pPr lvl="1"/>
            <a:r>
              <a:rPr lang="de-DE" sz="1800" dirty="0"/>
              <a:t>Réaliser des </a:t>
            </a:r>
            <a:r>
              <a:rPr lang="en-US" sz="1800" dirty="0"/>
              <a:t>interviews</a:t>
            </a:r>
            <a:endParaRPr lang="de-DE" sz="1800" dirty="0"/>
          </a:p>
          <a:p>
            <a:pPr lvl="1"/>
            <a:r>
              <a:rPr lang="en-US" sz="1800" dirty="0"/>
              <a:t>Faire des c</a:t>
            </a:r>
            <a:r>
              <a:rPr lang="de-DE" sz="1800" dirty="0" err="1"/>
              <a:t>ollage</a:t>
            </a:r>
            <a:r>
              <a:rPr lang="en-US" sz="1800" dirty="0"/>
              <a:t>s</a:t>
            </a:r>
            <a:r>
              <a:rPr lang="de-DE" sz="1800" dirty="0"/>
              <a:t> </a:t>
            </a:r>
            <a:r>
              <a:rPr lang="de-DE" sz="1800" dirty="0" err="1"/>
              <a:t>avec</a:t>
            </a:r>
            <a:r>
              <a:rPr lang="de-DE" sz="1800" dirty="0"/>
              <a:t> </a:t>
            </a:r>
            <a:r>
              <a:rPr lang="en-US" sz="1800" dirty="0"/>
              <a:t>d</a:t>
            </a:r>
            <a:r>
              <a:rPr lang="de-DE" sz="1800" dirty="0"/>
              <a:t>es</a:t>
            </a:r>
            <a:r>
              <a:rPr lang="en-US" sz="1800" dirty="0"/>
              <a:t> </a:t>
            </a:r>
            <a:r>
              <a:rPr lang="en-US" sz="1800" dirty="0" err="1"/>
              <a:t>titres</a:t>
            </a:r>
            <a:endParaRPr lang="de-DE" sz="1800" dirty="0"/>
          </a:p>
          <a:p>
            <a:pPr lvl="1"/>
            <a:r>
              <a:rPr lang="de-DE" sz="1800" dirty="0"/>
              <a:t>Analyse</a:t>
            </a:r>
            <a:r>
              <a:rPr lang="en-US" sz="1800" dirty="0"/>
              <a:t>r</a:t>
            </a:r>
            <a:r>
              <a:rPr lang="de-DE" sz="1800" dirty="0"/>
              <a:t> d</a:t>
            </a:r>
            <a:r>
              <a:rPr lang="en-US" sz="1800" dirty="0"/>
              <a:t>es </a:t>
            </a:r>
            <a:r>
              <a:rPr lang="de-DE" sz="1800" dirty="0" err="1"/>
              <a:t>affiches</a:t>
            </a:r>
            <a:r>
              <a:rPr lang="de-DE" sz="1800" dirty="0"/>
              <a:t>, photos et </a:t>
            </a:r>
            <a:r>
              <a:rPr lang="de-DE" sz="1800" dirty="0" err="1"/>
              <a:t>vidéos</a:t>
            </a:r>
            <a:r>
              <a:rPr lang="de-DE" sz="1800" dirty="0"/>
              <a:t> </a:t>
            </a:r>
            <a:r>
              <a:rPr lang="en-US" sz="1800" dirty="0" err="1"/>
              <a:t>ainsi</a:t>
            </a:r>
            <a:r>
              <a:rPr lang="en-US" sz="1800" dirty="0"/>
              <a:t> </a:t>
            </a:r>
            <a:r>
              <a:rPr lang="en-US" sz="1800" dirty="0" err="1"/>
              <a:t>qu</a:t>
            </a:r>
            <a:r>
              <a:rPr lang="en-US" sz="1800" dirty="0"/>
              <a:t>’</a:t>
            </a:r>
            <a:r>
              <a:rPr lang="de-DE" sz="1800" dirty="0" err="1"/>
              <a:t>interpréter</a:t>
            </a:r>
            <a:r>
              <a:rPr lang="de-DE" sz="1800" dirty="0"/>
              <a:t> </a:t>
            </a:r>
            <a:r>
              <a:rPr lang="en-US" sz="1800" dirty="0"/>
              <a:t>l</a:t>
            </a:r>
            <a:r>
              <a:rPr lang="de-DE" sz="1800" dirty="0"/>
              <a:t>es </a:t>
            </a:r>
            <a:r>
              <a:rPr lang="de-DE" sz="1800" dirty="0" err="1"/>
              <a:t>caricatures</a:t>
            </a:r>
            <a:endParaRPr lang="de-DE" sz="1800" dirty="0"/>
          </a:p>
          <a:p>
            <a:pPr lvl="1"/>
            <a:endParaRPr lang="de-DE" sz="18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39DE7F1-2076-270A-4274-0B9BC17D3F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90846" y="6366471"/>
            <a:ext cx="4114800" cy="365125"/>
          </a:xfrm>
        </p:spPr>
        <p:txBody>
          <a:bodyPr/>
          <a:lstStyle/>
          <a:p>
            <a:fld id="{EBAEE1EB-8B44-4728-A11F-54C2BBCC5F47}" type="slidenum">
              <a:rPr lang="de-CH" smtClean="0"/>
              <a:t>14</a:t>
            </a:fld>
            <a:endParaRPr lang="de-CH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D8A41DA-C5AC-0C46-AD7B-8877608CE4FB}"/>
              </a:ext>
            </a:extLst>
          </p:cNvPr>
          <p:cNvSpPr/>
          <p:nvPr/>
        </p:nvSpPr>
        <p:spPr>
          <a:xfrm>
            <a:off x="696000" y="1203035"/>
            <a:ext cx="10800000" cy="460262"/>
          </a:xfrm>
          <a:prstGeom prst="rect">
            <a:avLst/>
          </a:prstGeom>
          <a:solidFill>
            <a:srgbClr val="4D95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3663" defTabSz="720000">
              <a:tabLst>
                <a:tab pos="360000" algn="l"/>
              </a:tabLst>
            </a:pPr>
            <a:r>
              <a:rPr lang="de-DE" sz="20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6 </a:t>
            </a:r>
            <a:r>
              <a:rPr lang="en-US" sz="2000" b="1" dirty="0" err="1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Activités</a:t>
            </a:r>
            <a:r>
              <a:rPr lang="de-DE" sz="20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 méthodologiques et didactiques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69D4F87-8076-F15A-F165-FEBCC2C55DF5}"/>
              </a:ext>
            </a:extLst>
          </p:cNvPr>
          <p:cNvSpPr txBox="1"/>
          <p:nvPr/>
        </p:nvSpPr>
        <p:spPr>
          <a:xfrm>
            <a:off x="9769151" y="5908936"/>
            <a:ext cx="2099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>
                    <a:lumMod val="6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Peter Gut, Winterthur</a:t>
            </a:r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9AE957B1-F60A-2BFB-478D-7343FFE7FE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406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D616999F-2018-1A9D-831E-6D86F07DD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31458195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5B8E99D-5658-7A8E-1627-DE5CEC7AC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594129"/>
            <a:ext cx="10800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800" dirty="0">
                <a:solidFill>
                  <a:srgbClr val="4D952B"/>
                </a:solidFill>
              </a:rPr>
              <a:t>Réseaux</a:t>
            </a:r>
          </a:p>
          <a:p>
            <a:pPr marL="0" indent="0">
              <a:buNone/>
            </a:pPr>
            <a:r>
              <a:rPr lang="de-DE" sz="1800" dirty="0"/>
              <a:t>Les </a:t>
            </a:r>
            <a:r>
              <a:rPr lang="en-US" sz="1800" dirty="0" err="1"/>
              <a:t>problématiques</a:t>
            </a:r>
            <a:r>
              <a:rPr lang="de-DE" sz="1800" dirty="0"/>
              <a:t> </a:t>
            </a:r>
            <a:r>
              <a:rPr lang="de-DE" sz="1800" dirty="0" err="1"/>
              <a:t>polit</a:t>
            </a:r>
            <a:r>
              <a:rPr lang="en-US" sz="1800" dirty="0" err="1"/>
              <a:t>ico</a:t>
            </a:r>
            <a:r>
              <a:rPr lang="en-US" sz="1800" dirty="0"/>
              <a:t>-</a:t>
            </a:r>
            <a:r>
              <a:rPr lang="de-DE" sz="1800" dirty="0"/>
              <a:t>économiques sont </a:t>
            </a:r>
            <a:r>
              <a:rPr lang="en-US" sz="1800" dirty="0"/>
              <a:t>généralement </a:t>
            </a:r>
            <a:r>
              <a:rPr lang="de-DE" sz="1800" dirty="0" err="1"/>
              <a:t>complexes</a:t>
            </a:r>
            <a:r>
              <a:rPr lang="de-DE" sz="1800" dirty="0"/>
              <a:t>, interdisciplinaires et interconnectées. Les </a:t>
            </a:r>
            <a:r>
              <a:rPr lang="de-DE" sz="1800" dirty="0" err="1"/>
              <a:t>réseaux</a:t>
            </a:r>
            <a:r>
              <a:rPr lang="de-DE" sz="1800" dirty="0"/>
              <a:t> </a:t>
            </a:r>
            <a:r>
              <a:rPr lang="en-US" sz="1800" dirty="0"/>
              <a:t>représentent</a:t>
            </a:r>
            <a:r>
              <a:rPr lang="de-DE" sz="1800" dirty="0"/>
              <a:t> une aide </a:t>
            </a:r>
            <a:r>
              <a:rPr lang="de-DE" sz="1800" dirty="0" err="1"/>
              <a:t>utile</a:t>
            </a:r>
            <a:r>
              <a:rPr lang="de-DE" sz="1800" dirty="0"/>
              <a:t> </a:t>
            </a:r>
            <a:r>
              <a:rPr lang="en-US" sz="1800" dirty="0"/>
              <a:t>pour structurer les informations </a:t>
            </a:r>
            <a:r>
              <a:rPr lang="de-DE" sz="1800" dirty="0"/>
              <a:t>et </a:t>
            </a:r>
            <a:r>
              <a:rPr lang="de-DE" sz="1800" dirty="0" err="1"/>
              <a:t>montrent</a:t>
            </a:r>
            <a:r>
              <a:rPr lang="de-DE" sz="1800" dirty="0"/>
              <a:t> l</a:t>
            </a:r>
            <a:r>
              <a:rPr lang="en-US" sz="1800" dirty="0"/>
              <a:t>es </a:t>
            </a:r>
            <a:r>
              <a:rPr lang="de-DE" sz="1800" dirty="0" err="1"/>
              <a:t>interaction</a:t>
            </a:r>
            <a:r>
              <a:rPr lang="en-US" sz="1800" dirty="0"/>
              <a:t>s</a:t>
            </a:r>
            <a:r>
              <a:rPr lang="de-DE" sz="1800" dirty="0"/>
              <a:t> et </a:t>
            </a:r>
            <a:r>
              <a:rPr lang="de-DE" sz="1800" dirty="0" err="1"/>
              <a:t>interdépendance</a:t>
            </a:r>
            <a:r>
              <a:rPr lang="en-US" sz="1800" dirty="0"/>
              <a:t>s</a:t>
            </a:r>
            <a:r>
              <a:rPr lang="de-DE" sz="1800" dirty="0"/>
              <a:t> entre </a:t>
            </a:r>
            <a:r>
              <a:rPr lang="en-US" sz="1800" dirty="0"/>
              <a:t>divers</a:t>
            </a:r>
            <a:r>
              <a:rPr lang="de-DE" sz="1800" dirty="0"/>
              <a:t> </a:t>
            </a:r>
            <a:r>
              <a:rPr lang="de-DE" sz="1800" dirty="0" err="1"/>
              <a:t>facteurs</a:t>
            </a:r>
            <a:r>
              <a:rPr lang="de-DE" sz="1800" dirty="0"/>
              <a:t> </a:t>
            </a:r>
            <a:r>
              <a:rPr lang="de-DE" sz="1800" dirty="0" err="1"/>
              <a:t>d'influence</a:t>
            </a:r>
            <a:r>
              <a:rPr lang="de-DE" sz="1800" dirty="0"/>
              <a:t>. </a:t>
            </a:r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r>
              <a:rPr lang="en-US" sz="1800" dirty="0">
                <a:solidFill>
                  <a:srgbClr val="4D952B"/>
                </a:solidFill>
              </a:rPr>
              <a:t>A</a:t>
            </a:r>
            <a:r>
              <a:rPr lang="de-DE" sz="1800" dirty="0" err="1">
                <a:solidFill>
                  <a:srgbClr val="4D952B"/>
                </a:solidFill>
              </a:rPr>
              <a:t>pproche</a:t>
            </a:r>
            <a:r>
              <a:rPr lang="de-DE" sz="1800" dirty="0">
                <a:solidFill>
                  <a:srgbClr val="4D952B"/>
                </a:solidFill>
              </a:rPr>
              <a:t> multi-perspective</a:t>
            </a:r>
          </a:p>
          <a:p>
            <a:pPr marL="0" indent="0">
              <a:buNone/>
            </a:pPr>
            <a:r>
              <a:rPr lang="de-DE" sz="1800" dirty="0"/>
              <a:t>L'une des manières d'aborder des </a:t>
            </a:r>
            <a:r>
              <a:rPr lang="en-US" sz="1800" dirty="0" err="1"/>
              <a:t>problématiques</a:t>
            </a:r>
            <a:r>
              <a:rPr lang="de-DE" sz="1800" dirty="0"/>
              <a:t> politiques complexes est d</a:t>
            </a:r>
            <a:r>
              <a:rPr lang="en-US" sz="1800" dirty="0"/>
              <a:t>e les </a:t>
            </a:r>
            <a:r>
              <a:rPr lang="de-DE" sz="1800" dirty="0" err="1"/>
              <a:t>analyser</a:t>
            </a:r>
            <a:r>
              <a:rPr lang="de-DE" sz="1800" dirty="0"/>
              <a:t> </a:t>
            </a:r>
            <a:r>
              <a:rPr lang="de-DE" sz="1800" dirty="0" err="1"/>
              <a:t>consciemment</a:t>
            </a:r>
            <a:r>
              <a:rPr lang="de-DE" sz="1800" dirty="0"/>
              <a:t> et </a:t>
            </a:r>
            <a:r>
              <a:rPr lang="de-DE" sz="1800" dirty="0" err="1"/>
              <a:t>d'acquérir</a:t>
            </a:r>
            <a:r>
              <a:rPr lang="de-DE" sz="1800" dirty="0"/>
              <a:t> le plus de connaissances spécialisées possible. </a:t>
            </a:r>
          </a:p>
          <a:p>
            <a:r>
              <a:rPr lang="de-DE" sz="1800" dirty="0"/>
              <a:t>Phase I : </a:t>
            </a:r>
            <a:r>
              <a:rPr lang="en-US" sz="1800" dirty="0"/>
              <a:t>Acquisition d</a:t>
            </a:r>
            <a:r>
              <a:rPr lang="de-DE" sz="1800" dirty="0"/>
              <a:t>es connaissances en se répartissant le travail (</a:t>
            </a:r>
            <a:r>
              <a:rPr lang="de-DE" sz="1800" dirty="0" err="1"/>
              <a:t>phase</a:t>
            </a:r>
            <a:r>
              <a:rPr lang="de-DE" sz="1800" dirty="0"/>
              <a:t> d</a:t>
            </a:r>
            <a:r>
              <a:rPr lang="en-US" sz="1800" dirty="0"/>
              <a:t>es </a:t>
            </a:r>
            <a:r>
              <a:rPr lang="de-DE" sz="1800" dirty="0" err="1"/>
              <a:t>expert</a:t>
            </a:r>
            <a:r>
              <a:rPr lang="en-US" sz="1800" dirty="0"/>
              <a:t>s</a:t>
            </a:r>
            <a:r>
              <a:rPr lang="de-DE" sz="1800" dirty="0"/>
              <a:t>)</a:t>
            </a:r>
          </a:p>
          <a:p>
            <a:r>
              <a:rPr lang="de-DE" sz="1800" dirty="0"/>
              <a:t>Phase II : </a:t>
            </a:r>
            <a:r>
              <a:rPr lang="de-DE" sz="1800" dirty="0" err="1"/>
              <a:t>Partage</a:t>
            </a:r>
            <a:r>
              <a:rPr lang="de-DE" sz="1800" dirty="0"/>
              <a:t> </a:t>
            </a:r>
            <a:r>
              <a:rPr lang="en-US" sz="1800" dirty="0"/>
              <a:t>d</a:t>
            </a:r>
            <a:r>
              <a:rPr lang="de-DE" sz="1800" dirty="0"/>
              <a:t>es connaissances (phase d'échange)</a:t>
            </a:r>
          </a:p>
          <a:p>
            <a:r>
              <a:rPr lang="de-DE" sz="1800" dirty="0"/>
              <a:t>Phase III : </a:t>
            </a:r>
            <a:r>
              <a:rPr lang="en-US" sz="1800" dirty="0" err="1"/>
              <a:t>Prise</a:t>
            </a:r>
            <a:r>
              <a:rPr lang="en-US" sz="1800" dirty="0"/>
              <a:t> de d</a:t>
            </a:r>
            <a:r>
              <a:rPr lang="de-DE" sz="1800" dirty="0" err="1"/>
              <a:t>écision</a:t>
            </a:r>
            <a:endParaRPr lang="de-DE" sz="18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44BDFDC-580B-6E1C-3666-749046DF6A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AEE1EB-8B44-4728-A11F-54C2BBCC5F47}" type="slidenum">
              <a:rPr lang="de-CH" smtClean="0"/>
              <a:t>15</a:t>
            </a:fld>
            <a:endParaRPr lang="de-CH" dirty="0"/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1CDECF9E-27E4-56D8-53A4-BC5C61D39A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406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83C420AE-BA84-D0D6-1CE8-F6B3B9CA36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1367552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9131FCA-C311-B42E-BBAB-A34B52677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0521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800" dirty="0" err="1">
                <a:solidFill>
                  <a:srgbClr val="4D952B"/>
                </a:solidFill>
              </a:rPr>
              <a:t>Rendre</a:t>
            </a:r>
            <a:r>
              <a:rPr lang="de-DE" sz="1800" dirty="0">
                <a:solidFill>
                  <a:srgbClr val="4D952B"/>
                </a:solidFill>
              </a:rPr>
              <a:t> les </a:t>
            </a:r>
            <a:r>
              <a:rPr lang="de-DE" sz="1800" dirty="0" err="1">
                <a:solidFill>
                  <a:srgbClr val="4D952B"/>
                </a:solidFill>
              </a:rPr>
              <a:t>différentes</a:t>
            </a:r>
            <a:r>
              <a:rPr lang="de-DE" sz="1800" dirty="0">
                <a:solidFill>
                  <a:srgbClr val="4D952B"/>
                </a:solidFill>
              </a:rPr>
              <a:t> </a:t>
            </a:r>
            <a:r>
              <a:rPr lang="de-DE" sz="1800" dirty="0" err="1">
                <a:solidFill>
                  <a:srgbClr val="4D952B"/>
                </a:solidFill>
              </a:rPr>
              <a:t>positions</a:t>
            </a:r>
            <a:r>
              <a:rPr lang="en-US" sz="1800" dirty="0">
                <a:solidFill>
                  <a:srgbClr val="4D952B"/>
                </a:solidFill>
              </a:rPr>
              <a:t> </a:t>
            </a:r>
            <a:r>
              <a:rPr lang="de-DE" sz="1800" dirty="0" err="1">
                <a:solidFill>
                  <a:srgbClr val="4D952B"/>
                </a:solidFill>
              </a:rPr>
              <a:t>visibles</a:t>
            </a:r>
            <a:endParaRPr lang="de-DE" sz="1800" dirty="0">
              <a:solidFill>
                <a:srgbClr val="4D952B"/>
              </a:solidFill>
            </a:endParaRPr>
          </a:p>
          <a:p>
            <a:pPr marL="0" indent="0">
              <a:buNone/>
            </a:pPr>
            <a:r>
              <a:rPr lang="de-DE" sz="1800" dirty="0"/>
              <a:t>Les débats politiques sont marqués par la rencontre d'un grand nombre </a:t>
            </a:r>
            <a:r>
              <a:rPr lang="fr-CH" sz="1800" dirty="0"/>
              <a:t>de protagonistes </a:t>
            </a:r>
            <a:r>
              <a:rPr lang="de-DE" sz="1800" dirty="0"/>
              <a:t>aux valeurs </a:t>
            </a:r>
            <a:r>
              <a:rPr lang="en-US" sz="1800" dirty="0" err="1"/>
              <a:t>divergentes</a:t>
            </a:r>
            <a:r>
              <a:rPr lang="de-DE" sz="1800" dirty="0"/>
              <a:t>.</a:t>
            </a:r>
          </a:p>
          <a:p>
            <a:pPr marL="0" indent="0">
              <a:buNone/>
            </a:pPr>
            <a:r>
              <a:rPr lang="de-DE" sz="1800" dirty="0"/>
              <a:t>Pour </a:t>
            </a:r>
            <a:r>
              <a:rPr lang="en-US" sz="1800" dirty="0"/>
              <a:t>les </a:t>
            </a:r>
            <a:r>
              <a:rPr lang="de-DE" sz="1800" dirty="0" err="1"/>
              <a:t>classer</a:t>
            </a:r>
            <a:r>
              <a:rPr lang="en-US" sz="1800" dirty="0"/>
              <a:t> </a:t>
            </a:r>
            <a:r>
              <a:rPr lang="de-DE" sz="1800" dirty="0"/>
              <a:t>(</a:t>
            </a:r>
            <a:r>
              <a:rPr lang="en-US" sz="1800" dirty="0"/>
              <a:t>au sein des </a:t>
            </a:r>
            <a:r>
              <a:rPr lang="de-DE" sz="1800" dirty="0" err="1"/>
              <a:t>partis</a:t>
            </a:r>
            <a:r>
              <a:rPr lang="en-US" sz="1800" dirty="0"/>
              <a:t> </a:t>
            </a:r>
            <a:r>
              <a:rPr lang="en-US" sz="1800" dirty="0" err="1"/>
              <a:t>politiques</a:t>
            </a:r>
            <a:r>
              <a:rPr lang="de-DE" sz="1800" dirty="0"/>
              <a:t>, associations, ONG, Confédération, </a:t>
            </a:r>
            <a:r>
              <a:rPr lang="en-US" sz="1800" dirty="0"/>
              <a:t>C</a:t>
            </a:r>
            <a:r>
              <a:rPr lang="de-DE" sz="1800" dirty="0" err="1"/>
              <a:t>antons</a:t>
            </a:r>
            <a:r>
              <a:rPr lang="de-DE" sz="1800" dirty="0"/>
              <a:t>, etc.), il peut être utile de noter en mots-clés les principales valeurs qui guident </a:t>
            </a:r>
            <a:r>
              <a:rPr lang="de-DE" sz="1800" dirty="0" err="1"/>
              <a:t>leurs</a:t>
            </a:r>
            <a:r>
              <a:rPr lang="de-DE" sz="1800" dirty="0"/>
              <a:t> </a:t>
            </a:r>
            <a:r>
              <a:rPr lang="de-DE" sz="1800" dirty="0" err="1"/>
              <a:t>actions</a:t>
            </a:r>
            <a:r>
              <a:rPr lang="de-DE" sz="1800" dirty="0"/>
              <a:t> </a:t>
            </a:r>
            <a:r>
              <a:rPr lang="de-DE" sz="1800" dirty="0" err="1"/>
              <a:t>puis</a:t>
            </a:r>
            <a:r>
              <a:rPr lang="de-DE" sz="1800" dirty="0"/>
              <a:t> de les </a:t>
            </a:r>
            <a:r>
              <a:rPr lang="de-DE" sz="1800" dirty="0" err="1"/>
              <a:t>classer</a:t>
            </a:r>
            <a:r>
              <a:rPr lang="de-DE" sz="1800" dirty="0"/>
              <a:t> en </a:t>
            </a:r>
            <a:r>
              <a:rPr lang="de-DE" sz="1800" dirty="0" err="1"/>
              <a:t>argument</a:t>
            </a:r>
            <a:r>
              <a:rPr lang="de-DE" sz="1800" dirty="0"/>
              <a:t> pour et </a:t>
            </a:r>
            <a:r>
              <a:rPr lang="de-DE" sz="1800" dirty="0" err="1"/>
              <a:t>contre</a:t>
            </a:r>
            <a:r>
              <a:rPr lang="en-US" sz="1800" dirty="0"/>
              <a:t> </a:t>
            </a:r>
            <a:r>
              <a:rPr lang="en-US" sz="1800" dirty="0" err="1"/>
              <a:t>comme</a:t>
            </a:r>
            <a:r>
              <a:rPr lang="en-US" sz="1800" dirty="0"/>
              <a:t> </a:t>
            </a:r>
            <a:r>
              <a:rPr lang="en-US" sz="1800" dirty="0" err="1"/>
              <a:t>ci</a:t>
            </a:r>
            <a:r>
              <a:rPr lang="en-US" sz="1800" dirty="0"/>
              <a:t> </a:t>
            </a:r>
            <a:r>
              <a:rPr lang="en-US" sz="1800" dirty="0" err="1"/>
              <a:t>dessous</a:t>
            </a:r>
            <a:r>
              <a:rPr lang="en-US" sz="1800" dirty="0"/>
              <a:t> :</a:t>
            </a:r>
            <a:endParaRPr lang="de-DE" sz="1800" dirty="0"/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endParaRPr lang="de-DE" sz="18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54C84A6-F520-A25A-4430-388EF9C3C1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AEE1EB-8B44-4728-A11F-54C2BBCC5F47}" type="slidenum">
              <a:rPr lang="de-CH" smtClean="0"/>
              <a:t>16</a:t>
            </a:fld>
            <a:endParaRPr lang="de-CH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3B2DC162-E6C9-DB78-51E2-B06935537FAC}"/>
              </a:ext>
            </a:extLst>
          </p:cNvPr>
          <p:cNvSpPr/>
          <p:nvPr/>
        </p:nvSpPr>
        <p:spPr>
          <a:xfrm>
            <a:off x="696000" y="1203035"/>
            <a:ext cx="10800000" cy="460262"/>
          </a:xfrm>
          <a:prstGeom prst="rect">
            <a:avLst/>
          </a:prstGeom>
          <a:solidFill>
            <a:srgbClr val="4D95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3663" defTabSz="720000">
              <a:tabLst>
                <a:tab pos="360000" algn="l"/>
              </a:tabLst>
            </a:pPr>
            <a:r>
              <a:rPr lang="de-DE" sz="20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7 Impulsions méthodologiques et didactiques</a:t>
            </a:r>
          </a:p>
        </p:txBody>
      </p:sp>
      <p:sp>
        <p:nvSpPr>
          <p:cNvPr id="9" name="Freeform 585">
            <a:extLst>
              <a:ext uri="{FF2B5EF4-FFF2-40B4-BE49-F238E27FC236}">
                <a16:creationId xmlns:a16="http://schemas.microsoft.com/office/drawing/2014/main" id="{147F5E61-3EDE-1470-1ED0-684F607B23F7}"/>
              </a:ext>
            </a:extLst>
          </p:cNvPr>
          <p:cNvSpPr/>
          <p:nvPr/>
        </p:nvSpPr>
        <p:spPr>
          <a:xfrm>
            <a:off x="1500187" y="4268040"/>
            <a:ext cx="3514725" cy="1819274"/>
          </a:xfrm>
          <a:custGeom>
            <a:avLst/>
            <a:gdLst/>
            <a:ahLst/>
            <a:cxnLst/>
            <a:rect l="l" t="t" r="r" b="b"/>
            <a:pathLst>
              <a:path w="2207996" h="1257300">
                <a:moveTo>
                  <a:pt x="216001" y="0"/>
                </a:moveTo>
                <a:cubicBezTo>
                  <a:pt x="96710" y="0"/>
                  <a:pt x="0" y="96685"/>
                  <a:pt x="0" y="216001"/>
                </a:cubicBezTo>
                <a:lnTo>
                  <a:pt x="0" y="1041298"/>
                </a:lnTo>
                <a:cubicBezTo>
                  <a:pt x="0" y="1160564"/>
                  <a:pt x="96710" y="1257300"/>
                  <a:pt x="216001" y="1257300"/>
                </a:cubicBezTo>
                <a:lnTo>
                  <a:pt x="1991994" y="1257300"/>
                </a:lnTo>
                <a:cubicBezTo>
                  <a:pt x="2111298" y="1257300"/>
                  <a:pt x="2207996" y="1160564"/>
                  <a:pt x="2207996" y="1041298"/>
                </a:cubicBezTo>
                <a:lnTo>
                  <a:pt x="2207996" y="216001"/>
                </a:lnTo>
                <a:cubicBezTo>
                  <a:pt x="2207996" y="96685"/>
                  <a:pt x="2111298" y="0"/>
                  <a:pt x="1991994" y="0"/>
                </a:cubicBezTo>
                <a:lnTo>
                  <a:pt x="216001" y="0"/>
                </a:lnTo>
                <a:close/>
                <a:moveTo>
                  <a:pt x="216001" y="0"/>
                </a:moveTo>
              </a:path>
            </a:pathLst>
          </a:custGeom>
          <a:noFill/>
          <a:ln w="12700" cap="flat" cmpd="sng">
            <a:solidFill>
              <a:srgbClr val="599F4C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CH"/>
          </a:p>
        </p:txBody>
      </p:sp>
      <p:sp>
        <p:nvSpPr>
          <p:cNvPr id="10" name="Freeform 588">
            <a:extLst>
              <a:ext uri="{FF2B5EF4-FFF2-40B4-BE49-F238E27FC236}">
                <a16:creationId xmlns:a16="http://schemas.microsoft.com/office/drawing/2014/main" id="{3B6669A5-5BEC-2248-C6CE-B21009C50EA3}"/>
              </a:ext>
            </a:extLst>
          </p:cNvPr>
          <p:cNvSpPr>
            <a:spLocks/>
          </p:cNvSpPr>
          <p:nvPr/>
        </p:nvSpPr>
        <p:spPr bwMode="auto">
          <a:xfrm>
            <a:off x="1866899" y="-2737109"/>
            <a:ext cx="927262" cy="495940"/>
          </a:xfrm>
          <a:custGeom>
            <a:avLst/>
            <a:gdLst/>
            <a:ahLst/>
            <a:cxnLst/>
            <a:rect l="0" t="0" r="0" b="0"/>
            <a:pathLst/>
          </a:custGeom>
          <a:noFill/>
          <a:ln w="12700">
            <a:solidFill>
              <a:srgbClr val="FF0000"/>
            </a:solidFill>
            <a:miter lim="127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1190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231F2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bs Thomas Sans 1" panose="00000500000000000000" charset="0"/>
              </a:rPr>
              <a:t>Acteur 1 </a:t>
            </a:r>
            <a:r>
              <a:rPr kumimoji="0" lang="en-US" altLang="de-DE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1 </a:t>
            </a:r>
            <a:br>
              <a:rPr kumimoji="0" lang="en-US" altLang="de-DE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231F2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bs Thomas Sans 1" panose="00000500000000000000" charset="0"/>
              </a:rPr>
              <a:t>Valeur</a:t>
            </a:r>
            <a:r>
              <a:rPr kumimoji="0" lang="en-US" altLang="de-DE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 </a:t>
            </a:r>
            <a:endParaRPr kumimoji="0" lang="en-US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Freeform 586">
            <a:extLst>
              <a:ext uri="{FF2B5EF4-FFF2-40B4-BE49-F238E27FC236}">
                <a16:creationId xmlns:a16="http://schemas.microsoft.com/office/drawing/2014/main" id="{1D972C40-C81E-FDF9-F9C9-D35EC6ADE622}"/>
              </a:ext>
            </a:extLst>
          </p:cNvPr>
          <p:cNvSpPr/>
          <p:nvPr/>
        </p:nvSpPr>
        <p:spPr>
          <a:xfrm>
            <a:off x="1787521" y="4510927"/>
            <a:ext cx="1355729" cy="559366"/>
          </a:xfrm>
          <a:custGeom>
            <a:avLst/>
            <a:gdLst/>
            <a:ahLst/>
            <a:cxnLst/>
            <a:rect l="l" t="t" r="r" b="b"/>
            <a:pathLst>
              <a:path w="887299" h="383298">
                <a:moveTo>
                  <a:pt x="0" y="383298"/>
                </a:moveTo>
                <a:lnTo>
                  <a:pt x="887299" y="383298"/>
                </a:lnTo>
                <a:lnTo>
                  <a:pt x="887299" y="0"/>
                </a:lnTo>
                <a:lnTo>
                  <a:pt x="0" y="0"/>
                </a:lnTo>
                <a:lnTo>
                  <a:pt x="0" y="383298"/>
                </a:lnTo>
                <a:close/>
              </a:path>
            </a:pathLst>
          </a:custGeom>
          <a:noFill/>
          <a:ln w="12700" cap="flat" cmpd="sng">
            <a:solidFill>
              <a:srgbClr val="599F4C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CH"/>
          </a:p>
        </p:txBody>
      </p:sp>
      <p:sp>
        <p:nvSpPr>
          <p:cNvPr id="12" name="Freeform 587">
            <a:extLst>
              <a:ext uri="{FF2B5EF4-FFF2-40B4-BE49-F238E27FC236}">
                <a16:creationId xmlns:a16="http://schemas.microsoft.com/office/drawing/2014/main" id="{84A431E6-49F6-C81C-C7E4-8643A9850F98}"/>
              </a:ext>
            </a:extLst>
          </p:cNvPr>
          <p:cNvSpPr/>
          <p:nvPr/>
        </p:nvSpPr>
        <p:spPr>
          <a:xfrm>
            <a:off x="3357562" y="4510927"/>
            <a:ext cx="1355729" cy="559366"/>
          </a:xfrm>
          <a:custGeom>
            <a:avLst/>
            <a:gdLst/>
            <a:ahLst/>
            <a:cxnLst/>
            <a:rect l="l" t="t" r="r" b="b"/>
            <a:pathLst>
              <a:path w="887298" h="383298">
                <a:moveTo>
                  <a:pt x="0" y="383298"/>
                </a:moveTo>
                <a:lnTo>
                  <a:pt x="887298" y="383298"/>
                </a:lnTo>
                <a:lnTo>
                  <a:pt x="887298" y="0"/>
                </a:lnTo>
                <a:lnTo>
                  <a:pt x="0" y="0"/>
                </a:lnTo>
                <a:lnTo>
                  <a:pt x="0" y="383298"/>
                </a:lnTo>
                <a:close/>
              </a:path>
            </a:pathLst>
          </a:custGeom>
          <a:noFill/>
          <a:ln w="12700" cap="flat" cmpd="sng">
            <a:solidFill>
              <a:srgbClr val="599F4C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CH"/>
          </a:p>
        </p:txBody>
      </p:sp>
      <p:sp>
        <p:nvSpPr>
          <p:cNvPr id="13" name="Freeform 589">
            <a:extLst>
              <a:ext uri="{FF2B5EF4-FFF2-40B4-BE49-F238E27FC236}">
                <a16:creationId xmlns:a16="http://schemas.microsoft.com/office/drawing/2014/main" id="{95B476E2-39C9-DAD0-5D85-9E685760154D}"/>
              </a:ext>
            </a:extLst>
          </p:cNvPr>
          <p:cNvSpPr/>
          <p:nvPr/>
        </p:nvSpPr>
        <p:spPr>
          <a:xfrm>
            <a:off x="2400300" y="5313180"/>
            <a:ext cx="1500188" cy="559366"/>
          </a:xfrm>
          <a:custGeom>
            <a:avLst/>
            <a:gdLst/>
            <a:ahLst/>
            <a:cxnLst/>
            <a:rect l="l" t="t" r="r" b="b"/>
            <a:pathLst>
              <a:path w="887298" h="383299">
                <a:moveTo>
                  <a:pt x="0" y="383299"/>
                </a:moveTo>
                <a:lnTo>
                  <a:pt x="887298" y="383299"/>
                </a:lnTo>
                <a:lnTo>
                  <a:pt x="887298" y="0"/>
                </a:lnTo>
                <a:lnTo>
                  <a:pt x="0" y="0"/>
                </a:lnTo>
                <a:lnTo>
                  <a:pt x="0" y="383299"/>
                </a:lnTo>
                <a:close/>
              </a:path>
            </a:pathLst>
          </a:custGeom>
          <a:noFill/>
          <a:ln w="12700" cap="flat" cmpd="sng">
            <a:solidFill>
              <a:srgbClr val="599F4C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CH" dirty="0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41B64818-AED0-FE66-0FCF-44452C5AD8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194304"/>
            <a:ext cx="13411200" cy="502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17400" tIns="217419" rIns="317400" bIns="174570" numCol="1" anchor="ctr" anchorCtr="0" compatLnSpc="1">
            <a:prstTxWarp prst="textNoShape">
              <a:avLst/>
            </a:prstTxWarp>
            <a:spAutoFit/>
          </a:bodyPr>
          <a:lstStyle>
            <a:lvl1pPr indent="119063" eaLnBrk="0" fontAlgn="base" hangingPunct="0">
              <a:spcBef>
                <a:spcPct val="0"/>
              </a:spcBef>
              <a:spcAft>
                <a:spcPct val="0"/>
              </a:spcAft>
              <a:tabLst>
                <a:tab pos="46243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6243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6243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6243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6243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6243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6243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6243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6243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190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24388" algn="l"/>
              </a:tabLst>
            </a:pPr>
            <a:r>
              <a:rPr kumimoji="0" lang="fr-FR" altLang="de-DE" sz="1000" b="1" i="0" u="none" strike="noStrike" cap="none" normalizeH="0" baseline="0">
                <a:ln>
                  <a:noFill/>
                </a:ln>
                <a:solidFill>
                  <a:srgbClr val="231F2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bs Thomas Sans 1" panose="00000500000000000000" charset="0"/>
              </a:rPr>
              <a:t>Pour	Contre</a:t>
            </a:r>
            <a:r>
              <a:rPr kumimoji="0" lang="fr-FR" altLang="de-DE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kumimoji="0" lang="fr-FR" altLang="de-DE" sz="1100" b="0" i="0" u="none" strike="noStrike" cap="none" normalizeH="0" baseline="0">
              <a:ln>
                <a:noFill/>
              </a:ln>
              <a:solidFill>
                <a:srgbClr val="010302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lvl="0" indent="1190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24388" algn="l"/>
              </a:tabLst>
            </a:pPr>
            <a:br>
              <a:rPr kumimoji="0" lang="fr-FR" altLang="de-DE" sz="1100" b="0" i="0" u="none" strike="noStrike" cap="none" normalizeH="0" baseline="0">
                <a:ln>
                  <a:noFill/>
                </a:ln>
                <a:solidFill>
                  <a:srgbClr val="010302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kumimoji="0" lang="de-CH" altLang="de-DE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190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24388" algn="l"/>
              </a:tabLst>
            </a:pPr>
            <a:endParaRPr kumimoji="0" lang="de-CH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BC86F323-D542-ACC8-30B3-02098B640E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8575" y="-2737104"/>
            <a:ext cx="134112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143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de-DE" sz="1000" b="0" i="0" u="none" strike="noStrike" cap="none" normalizeH="0" baseline="0">
              <a:ln>
                <a:noFill/>
              </a:ln>
              <a:solidFill>
                <a:srgbClr val="231F2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bs Thomas Sans 1" panose="00000500000000000000" charset="0"/>
            </a:endParaRPr>
          </a:p>
          <a:p>
            <a:pPr marL="0" marR="0" lvl="0" indent="1190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de-DE" sz="1000" b="0" i="0" u="none" strike="noStrike" cap="none" normalizeH="0" baseline="0">
                <a:ln>
                  <a:noFill/>
                </a:ln>
                <a:solidFill>
                  <a:srgbClr val="231F2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bs Thomas Sans 1" panose="00000500000000000000" charset="0"/>
              </a:rPr>
              <a:t>Acteur 3 </a:t>
            </a:r>
            <a:r>
              <a:rPr kumimoji="0" lang="fr-FR" altLang="de-DE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Valeur </a:t>
            </a:r>
            <a:endParaRPr kumimoji="0" lang="de-CH" altLang="de-DE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190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06F38786-5E5C-5916-719C-F32D4603B6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9313" y="-2508504"/>
            <a:ext cx="134112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de-DE" sz="1000" b="0" i="0" u="none" strike="noStrike" cap="none" normalizeH="0" baseline="0">
                <a:ln>
                  <a:noFill/>
                </a:ln>
                <a:solidFill>
                  <a:srgbClr val="231F2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bs Thomas Sans 1" panose="00000500000000000000" charset="0"/>
              </a:rPr>
              <a:t>Acteur X </a:t>
            </a:r>
            <a:r>
              <a:rPr kumimoji="0" lang="fr-FR" altLang="de-DE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Valeur </a:t>
            </a:r>
            <a:endParaRPr kumimoji="0" lang="fr-FR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6DB6B14-FE62-5040-5B10-2EA1882113D0}"/>
              </a:ext>
            </a:extLst>
          </p:cNvPr>
          <p:cNvSpPr txBox="1"/>
          <p:nvPr/>
        </p:nvSpPr>
        <p:spPr>
          <a:xfrm>
            <a:off x="2071672" y="4510921"/>
            <a:ext cx="88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err="1"/>
              <a:t>Acteur</a:t>
            </a:r>
            <a:r>
              <a:rPr lang="de-CH" sz="1600" dirty="0"/>
              <a:t> 1</a:t>
            </a:r>
          </a:p>
          <a:p>
            <a:r>
              <a:rPr lang="de-CH" sz="1600" dirty="0"/>
              <a:t>Valeur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9A0147C4-58B4-848E-E503-E37F74173AE9}"/>
              </a:ext>
            </a:extLst>
          </p:cNvPr>
          <p:cNvSpPr txBox="1"/>
          <p:nvPr/>
        </p:nvSpPr>
        <p:spPr>
          <a:xfrm>
            <a:off x="3638540" y="4520441"/>
            <a:ext cx="88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err="1"/>
              <a:t>Acteur</a:t>
            </a:r>
            <a:r>
              <a:rPr lang="de-CH" sz="1600" dirty="0"/>
              <a:t> 3</a:t>
            </a:r>
          </a:p>
          <a:p>
            <a:r>
              <a:rPr lang="de-CH" sz="1600" dirty="0"/>
              <a:t>Valeur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F5044FA-A951-CCB3-CA8A-69D0DA6DDE1D}"/>
              </a:ext>
            </a:extLst>
          </p:cNvPr>
          <p:cNvSpPr txBox="1"/>
          <p:nvPr/>
        </p:nvSpPr>
        <p:spPr>
          <a:xfrm>
            <a:off x="2790804" y="5301499"/>
            <a:ext cx="8910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err="1"/>
              <a:t>Acteur</a:t>
            </a:r>
            <a:r>
              <a:rPr lang="de-CH" sz="1600" dirty="0"/>
              <a:t> X</a:t>
            </a:r>
          </a:p>
          <a:p>
            <a:r>
              <a:rPr lang="de-CH" sz="1600" dirty="0"/>
              <a:t>Valeur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B87EA172-C7DF-0F13-74C9-F980A860D08F}"/>
              </a:ext>
            </a:extLst>
          </p:cNvPr>
          <p:cNvSpPr txBox="1"/>
          <p:nvPr/>
        </p:nvSpPr>
        <p:spPr>
          <a:xfrm>
            <a:off x="2871775" y="3804777"/>
            <a:ext cx="832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b="1" dirty="0"/>
              <a:t>Pour</a:t>
            </a:r>
            <a:endParaRPr lang="de-CH" b="1" dirty="0"/>
          </a:p>
        </p:txBody>
      </p:sp>
      <p:sp>
        <p:nvSpPr>
          <p:cNvPr id="23" name="Freeform 585">
            <a:extLst>
              <a:ext uri="{FF2B5EF4-FFF2-40B4-BE49-F238E27FC236}">
                <a16:creationId xmlns:a16="http://schemas.microsoft.com/office/drawing/2014/main" id="{5A307835-C18B-8E43-E1DC-0CF95EA271B6}"/>
              </a:ext>
            </a:extLst>
          </p:cNvPr>
          <p:cNvSpPr/>
          <p:nvPr/>
        </p:nvSpPr>
        <p:spPr>
          <a:xfrm>
            <a:off x="6590347" y="4286328"/>
            <a:ext cx="3514725" cy="1819274"/>
          </a:xfrm>
          <a:custGeom>
            <a:avLst/>
            <a:gdLst/>
            <a:ahLst/>
            <a:cxnLst/>
            <a:rect l="l" t="t" r="r" b="b"/>
            <a:pathLst>
              <a:path w="2207996" h="1257300">
                <a:moveTo>
                  <a:pt x="216001" y="0"/>
                </a:moveTo>
                <a:cubicBezTo>
                  <a:pt x="96710" y="0"/>
                  <a:pt x="0" y="96685"/>
                  <a:pt x="0" y="216001"/>
                </a:cubicBezTo>
                <a:lnTo>
                  <a:pt x="0" y="1041298"/>
                </a:lnTo>
                <a:cubicBezTo>
                  <a:pt x="0" y="1160564"/>
                  <a:pt x="96710" y="1257300"/>
                  <a:pt x="216001" y="1257300"/>
                </a:cubicBezTo>
                <a:lnTo>
                  <a:pt x="1991994" y="1257300"/>
                </a:lnTo>
                <a:cubicBezTo>
                  <a:pt x="2111298" y="1257300"/>
                  <a:pt x="2207996" y="1160564"/>
                  <a:pt x="2207996" y="1041298"/>
                </a:cubicBezTo>
                <a:lnTo>
                  <a:pt x="2207996" y="216001"/>
                </a:lnTo>
                <a:cubicBezTo>
                  <a:pt x="2207996" y="96685"/>
                  <a:pt x="2111298" y="0"/>
                  <a:pt x="1991994" y="0"/>
                </a:cubicBezTo>
                <a:lnTo>
                  <a:pt x="216001" y="0"/>
                </a:lnTo>
                <a:close/>
                <a:moveTo>
                  <a:pt x="216001" y="0"/>
                </a:moveTo>
              </a:path>
            </a:pathLst>
          </a:custGeom>
          <a:noFill/>
          <a:ln w="12700" cap="flat" cmpd="sng">
            <a:solidFill>
              <a:srgbClr val="599F4C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CH"/>
          </a:p>
        </p:txBody>
      </p:sp>
      <p:sp>
        <p:nvSpPr>
          <p:cNvPr id="24" name="Freeform 586">
            <a:extLst>
              <a:ext uri="{FF2B5EF4-FFF2-40B4-BE49-F238E27FC236}">
                <a16:creationId xmlns:a16="http://schemas.microsoft.com/office/drawing/2014/main" id="{C67734E2-8DBF-4098-D867-7A4BECEE4136}"/>
              </a:ext>
            </a:extLst>
          </p:cNvPr>
          <p:cNvSpPr/>
          <p:nvPr/>
        </p:nvSpPr>
        <p:spPr>
          <a:xfrm>
            <a:off x="6877681" y="4529215"/>
            <a:ext cx="1355729" cy="559366"/>
          </a:xfrm>
          <a:custGeom>
            <a:avLst/>
            <a:gdLst/>
            <a:ahLst/>
            <a:cxnLst/>
            <a:rect l="l" t="t" r="r" b="b"/>
            <a:pathLst>
              <a:path w="887299" h="383298">
                <a:moveTo>
                  <a:pt x="0" y="383298"/>
                </a:moveTo>
                <a:lnTo>
                  <a:pt x="887299" y="383298"/>
                </a:lnTo>
                <a:lnTo>
                  <a:pt x="887299" y="0"/>
                </a:lnTo>
                <a:lnTo>
                  <a:pt x="0" y="0"/>
                </a:lnTo>
                <a:lnTo>
                  <a:pt x="0" y="383298"/>
                </a:lnTo>
                <a:close/>
              </a:path>
            </a:pathLst>
          </a:custGeom>
          <a:noFill/>
          <a:ln w="12700" cap="flat" cmpd="sng">
            <a:solidFill>
              <a:srgbClr val="599F4C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CH"/>
          </a:p>
        </p:txBody>
      </p:sp>
      <p:sp>
        <p:nvSpPr>
          <p:cNvPr id="25" name="Freeform 587">
            <a:extLst>
              <a:ext uri="{FF2B5EF4-FFF2-40B4-BE49-F238E27FC236}">
                <a16:creationId xmlns:a16="http://schemas.microsoft.com/office/drawing/2014/main" id="{C4075CD1-FD1F-325D-8296-FDEFD921694E}"/>
              </a:ext>
            </a:extLst>
          </p:cNvPr>
          <p:cNvSpPr/>
          <p:nvPr/>
        </p:nvSpPr>
        <p:spPr>
          <a:xfrm>
            <a:off x="8447722" y="4529215"/>
            <a:ext cx="1355729" cy="559366"/>
          </a:xfrm>
          <a:custGeom>
            <a:avLst/>
            <a:gdLst/>
            <a:ahLst/>
            <a:cxnLst/>
            <a:rect l="l" t="t" r="r" b="b"/>
            <a:pathLst>
              <a:path w="887298" h="383298">
                <a:moveTo>
                  <a:pt x="0" y="383298"/>
                </a:moveTo>
                <a:lnTo>
                  <a:pt x="887298" y="383298"/>
                </a:lnTo>
                <a:lnTo>
                  <a:pt x="887298" y="0"/>
                </a:lnTo>
                <a:lnTo>
                  <a:pt x="0" y="0"/>
                </a:lnTo>
                <a:lnTo>
                  <a:pt x="0" y="383298"/>
                </a:lnTo>
                <a:close/>
              </a:path>
            </a:pathLst>
          </a:custGeom>
          <a:noFill/>
          <a:ln w="12700" cap="flat" cmpd="sng">
            <a:solidFill>
              <a:srgbClr val="599F4C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CH"/>
          </a:p>
        </p:txBody>
      </p:sp>
      <p:sp>
        <p:nvSpPr>
          <p:cNvPr id="26" name="Freeform 589">
            <a:extLst>
              <a:ext uri="{FF2B5EF4-FFF2-40B4-BE49-F238E27FC236}">
                <a16:creationId xmlns:a16="http://schemas.microsoft.com/office/drawing/2014/main" id="{0503E5C9-983D-2412-1382-F54CD4470A09}"/>
              </a:ext>
            </a:extLst>
          </p:cNvPr>
          <p:cNvSpPr/>
          <p:nvPr/>
        </p:nvSpPr>
        <p:spPr>
          <a:xfrm>
            <a:off x="7490460" y="5331468"/>
            <a:ext cx="1500188" cy="559366"/>
          </a:xfrm>
          <a:custGeom>
            <a:avLst/>
            <a:gdLst/>
            <a:ahLst/>
            <a:cxnLst/>
            <a:rect l="l" t="t" r="r" b="b"/>
            <a:pathLst>
              <a:path w="887298" h="383299">
                <a:moveTo>
                  <a:pt x="0" y="383299"/>
                </a:moveTo>
                <a:lnTo>
                  <a:pt x="887298" y="383299"/>
                </a:lnTo>
                <a:lnTo>
                  <a:pt x="887298" y="0"/>
                </a:lnTo>
                <a:lnTo>
                  <a:pt x="0" y="0"/>
                </a:lnTo>
                <a:lnTo>
                  <a:pt x="0" y="383299"/>
                </a:lnTo>
                <a:close/>
              </a:path>
            </a:pathLst>
          </a:custGeom>
          <a:noFill/>
          <a:ln w="12700" cap="flat" cmpd="sng">
            <a:solidFill>
              <a:srgbClr val="599F4C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CH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7DF2EF88-B582-C289-0B70-AB6F4DD641DA}"/>
              </a:ext>
            </a:extLst>
          </p:cNvPr>
          <p:cNvSpPr txBox="1"/>
          <p:nvPr/>
        </p:nvSpPr>
        <p:spPr>
          <a:xfrm>
            <a:off x="7161832" y="4529209"/>
            <a:ext cx="88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err="1"/>
              <a:t>Acteur</a:t>
            </a:r>
            <a:r>
              <a:rPr lang="de-CH" sz="1600" dirty="0"/>
              <a:t> 2</a:t>
            </a:r>
          </a:p>
          <a:p>
            <a:r>
              <a:rPr lang="de-CH" sz="1600" dirty="0"/>
              <a:t>Valeur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BFC73741-CA76-AEB6-1AC8-02A3E8B91C6E}"/>
              </a:ext>
            </a:extLst>
          </p:cNvPr>
          <p:cNvSpPr txBox="1"/>
          <p:nvPr/>
        </p:nvSpPr>
        <p:spPr>
          <a:xfrm>
            <a:off x="8728700" y="4538729"/>
            <a:ext cx="88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err="1"/>
              <a:t>Acteur</a:t>
            </a:r>
            <a:r>
              <a:rPr lang="de-CH" sz="1600" dirty="0"/>
              <a:t> 4</a:t>
            </a:r>
          </a:p>
          <a:p>
            <a:r>
              <a:rPr lang="de-CH" sz="1600" dirty="0"/>
              <a:t>Valeur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91A1A4A8-C2F7-5BA0-794B-81C4BA4F6D75}"/>
              </a:ext>
            </a:extLst>
          </p:cNvPr>
          <p:cNvSpPr txBox="1"/>
          <p:nvPr/>
        </p:nvSpPr>
        <p:spPr>
          <a:xfrm>
            <a:off x="7880964" y="5319787"/>
            <a:ext cx="884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err="1"/>
              <a:t>Acteur</a:t>
            </a:r>
            <a:r>
              <a:rPr lang="de-CH" sz="1600" dirty="0"/>
              <a:t> Y</a:t>
            </a:r>
          </a:p>
          <a:p>
            <a:r>
              <a:rPr lang="de-CH" sz="1600" dirty="0"/>
              <a:t>Valeur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5DEC6460-25F9-B018-866A-8F011B8E8DF8}"/>
              </a:ext>
            </a:extLst>
          </p:cNvPr>
          <p:cNvSpPr txBox="1"/>
          <p:nvPr/>
        </p:nvSpPr>
        <p:spPr>
          <a:xfrm>
            <a:off x="7961935" y="3823065"/>
            <a:ext cx="832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b="1" dirty="0"/>
              <a:t>Contre</a:t>
            </a:r>
            <a:endParaRPr lang="de-CH" b="1" dirty="0"/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B4147ED3-7B67-D750-0CB4-101D9BD568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406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E2635343-7CF4-671B-FC85-E555BEB6F6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505862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9131FCA-C311-B42E-BBAB-A34B52677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5776"/>
            <a:ext cx="10515600" cy="49211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err="1">
                <a:solidFill>
                  <a:srgbClr val="4D952B"/>
                </a:solidFill>
              </a:rPr>
              <a:t>Infrarouge</a:t>
            </a:r>
            <a:r>
              <a:rPr lang="en-US" sz="1800" dirty="0">
                <a:solidFill>
                  <a:srgbClr val="4D952B"/>
                </a:solidFill>
              </a:rPr>
              <a:t> – </a:t>
            </a:r>
            <a:r>
              <a:rPr lang="en-US" sz="1800" dirty="0" err="1">
                <a:solidFill>
                  <a:srgbClr val="4D952B"/>
                </a:solidFill>
              </a:rPr>
              <a:t>Débat</a:t>
            </a:r>
            <a:r>
              <a:rPr lang="en-US" sz="1800" dirty="0">
                <a:solidFill>
                  <a:srgbClr val="4D952B"/>
                </a:solidFill>
              </a:rPr>
              <a:t> en </a:t>
            </a:r>
            <a:r>
              <a:rPr lang="en-US" sz="1800" dirty="0" err="1">
                <a:solidFill>
                  <a:srgbClr val="4D952B"/>
                </a:solidFill>
              </a:rPr>
              <a:t>arène</a:t>
            </a:r>
            <a:endParaRPr lang="de-DE" sz="1800" dirty="0">
              <a:solidFill>
                <a:srgbClr val="4D952B"/>
              </a:solidFill>
            </a:endParaRPr>
          </a:p>
          <a:p>
            <a:pPr marL="0" indent="0">
              <a:buNone/>
            </a:pPr>
            <a:endParaRPr lang="de-DE" sz="16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54C84A6-F520-A25A-4430-388EF9C3C1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AEE1EB-8B44-4728-A11F-54C2BBCC5F47}" type="slidenum">
              <a:rPr lang="de-CH" smtClean="0"/>
              <a:t>17</a:t>
            </a:fld>
            <a:endParaRPr lang="de-CH" dirty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1B00FFF3-2FA0-F6AA-68F5-CAC496541C2E}"/>
              </a:ext>
            </a:extLst>
          </p:cNvPr>
          <p:cNvGrpSpPr/>
          <p:nvPr/>
        </p:nvGrpSpPr>
        <p:grpSpPr>
          <a:xfrm>
            <a:off x="838199" y="2008093"/>
            <a:ext cx="10515600" cy="3796827"/>
            <a:chOff x="314324" y="489514"/>
            <a:chExt cx="11563352" cy="4951940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CFF3DF1C-B06A-8CCF-0C51-1E995600E37D}"/>
                </a:ext>
              </a:extLst>
            </p:cNvPr>
            <p:cNvSpPr/>
            <p:nvPr/>
          </p:nvSpPr>
          <p:spPr>
            <a:xfrm>
              <a:off x="4491037" y="489514"/>
              <a:ext cx="3209925" cy="74774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/>
                <a:t>Modérateur.trice</a:t>
              </a:r>
              <a:endParaRPr lang="de-CH" sz="2000" b="1" dirty="0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CE6802E6-4C02-A1E4-D9AF-7552DA212A94}"/>
                </a:ext>
              </a:extLst>
            </p:cNvPr>
            <p:cNvSpPr/>
            <p:nvPr/>
          </p:nvSpPr>
          <p:spPr>
            <a:xfrm>
              <a:off x="2295525" y="1585384"/>
              <a:ext cx="2085976" cy="74774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Pour</a:t>
              </a:r>
              <a:r>
                <a:rPr lang="de-CH" sz="2000" dirty="0"/>
                <a:t> 1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77A0414F-88AD-BC5B-4A7F-5B880303DD89}"/>
                </a:ext>
              </a:extLst>
            </p:cNvPr>
            <p:cNvSpPr/>
            <p:nvPr/>
          </p:nvSpPr>
          <p:spPr>
            <a:xfrm>
              <a:off x="7810500" y="1585384"/>
              <a:ext cx="2085976" cy="74774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err="1"/>
                <a:t>Contre</a:t>
              </a:r>
              <a:r>
                <a:rPr lang="de-CH" sz="2000" dirty="0"/>
                <a:t> 1</a:t>
              </a: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0560AF60-215E-ACBF-097A-53AF7B9921DD}"/>
                </a:ext>
              </a:extLst>
            </p:cNvPr>
            <p:cNvSpPr/>
            <p:nvPr/>
          </p:nvSpPr>
          <p:spPr>
            <a:xfrm>
              <a:off x="1252537" y="2621492"/>
              <a:ext cx="2085976" cy="74774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Pour</a:t>
              </a:r>
              <a:r>
                <a:rPr lang="de-CH" sz="2000" dirty="0"/>
                <a:t> 2</a:t>
              </a: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696EF8DB-C2D6-5641-1B9F-10CFAA9B4ECA}"/>
                </a:ext>
              </a:extLst>
            </p:cNvPr>
            <p:cNvSpPr/>
            <p:nvPr/>
          </p:nvSpPr>
          <p:spPr>
            <a:xfrm>
              <a:off x="314324" y="3657600"/>
              <a:ext cx="2085976" cy="74774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Pour</a:t>
              </a:r>
              <a:r>
                <a:rPr lang="de-CH" sz="2000" dirty="0"/>
                <a:t> 3</a:t>
              </a: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D3E83E30-3952-7339-DA75-D8344C8DB778}"/>
                </a:ext>
              </a:extLst>
            </p:cNvPr>
            <p:cNvSpPr/>
            <p:nvPr/>
          </p:nvSpPr>
          <p:spPr>
            <a:xfrm>
              <a:off x="8853488" y="2621492"/>
              <a:ext cx="2085976" cy="74774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err="1"/>
                <a:t>Contre</a:t>
              </a:r>
              <a:r>
                <a:rPr lang="de-CH" sz="2000" dirty="0"/>
                <a:t> 2</a:t>
              </a: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C45EC759-9CC9-F66C-5EA2-FC76F54B3015}"/>
                </a:ext>
              </a:extLst>
            </p:cNvPr>
            <p:cNvSpPr/>
            <p:nvPr/>
          </p:nvSpPr>
          <p:spPr>
            <a:xfrm>
              <a:off x="9791700" y="3657600"/>
              <a:ext cx="2085976" cy="74774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err="1"/>
                <a:t>Contre</a:t>
              </a:r>
              <a:r>
                <a:rPr lang="de-CH" sz="2000" dirty="0"/>
                <a:t> 3</a:t>
              </a:r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FE5EDFB9-EA1B-BCD5-0A25-E746250B6BE1}"/>
                </a:ext>
              </a:extLst>
            </p:cNvPr>
            <p:cNvSpPr/>
            <p:nvPr/>
          </p:nvSpPr>
          <p:spPr>
            <a:xfrm>
              <a:off x="314324" y="4693708"/>
              <a:ext cx="11563352" cy="74774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2000" b="0" i="0" u="none" strike="noStrike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Public ainsi que d'autres responsables politiques et spécialistes  </a:t>
              </a:r>
              <a:endParaRPr lang="de-CH" sz="2000" dirty="0"/>
            </a:p>
          </p:txBody>
        </p:sp>
      </p:grp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FD975954-A568-3F57-62C1-8FD3E935DE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406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0EC9D5BD-BBA0-A364-52C9-9DD0934AD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22586481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9131FCA-C311-B42E-BBAB-A34B52677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5390"/>
            <a:ext cx="10515600" cy="49815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800" dirty="0">
                <a:solidFill>
                  <a:srgbClr val="4D952B"/>
                </a:solidFill>
              </a:rPr>
              <a:t>Jeu de rôle</a:t>
            </a:r>
          </a:p>
          <a:p>
            <a:pPr marL="0" indent="0">
              <a:buNone/>
            </a:pPr>
            <a:endParaRPr lang="de-DE" sz="16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54C84A6-F520-A25A-4430-388EF9C3C1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AEE1EB-8B44-4728-A11F-54C2BBCC5F47}" type="slidenum">
              <a:rPr lang="de-CH" smtClean="0"/>
              <a:t>18</a:t>
            </a:fld>
            <a:endParaRPr lang="de-CH" dirty="0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388FA6DB-51FE-2CCF-5C2D-20514EC251E1}"/>
              </a:ext>
            </a:extLst>
          </p:cNvPr>
          <p:cNvSpPr/>
          <p:nvPr/>
        </p:nvSpPr>
        <p:spPr>
          <a:xfrm>
            <a:off x="1980079" y="1898142"/>
            <a:ext cx="8105775" cy="40005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Disposition dans la salle de classe</a:t>
            </a:r>
            <a:endParaRPr lang="de-CH" dirty="0">
              <a:solidFill>
                <a:sysClr val="windowText" lastClr="000000"/>
              </a:solidFill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007FE46-066F-8953-C7AC-C0719F5B3917}"/>
              </a:ext>
            </a:extLst>
          </p:cNvPr>
          <p:cNvSpPr/>
          <p:nvPr/>
        </p:nvSpPr>
        <p:spPr>
          <a:xfrm>
            <a:off x="4828534" y="4505324"/>
            <a:ext cx="2486312" cy="97154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ysClr val="windowText" lastClr="000000"/>
                </a:solidFill>
              </a:rPr>
              <a:t>Dis</a:t>
            </a:r>
            <a:r>
              <a:rPr lang="en-US" dirty="0">
                <a:solidFill>
                  <a:sysClr val="windowText" lastClr="000000"/>
                </a:solidFill>
              </a:rPr>
              <a:t>c</a:t>
            </a:r>
            <a:r>
              <a:rPr lang="de-CH" dirty="0">
                <a:solidFill>
                  <a:sysClr val="windowText" lastClr="000000"/>
                </a:solidFill>
              </a:rPr>
              <a:t>ussion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9D263EE9-C030-B9D1-CAD7-0A324564688D}"/>
              </a:ext>
            </a:extLst>
          </p:cNvPr>
          <p:cNvSpPr/>
          <p:nvPr/>
        </p:nvSpPr>
        <p:spPr>
          <a:xfrm>
            <a:off x="2068671" y="2709864"/>
            <a:ext cx="2247900" cy="1368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ysClr val="windowText" lastClr="000000"/>
                </a:solidFill>
              </a:rPr>
              <a:t>Protagonist</a:t>
            </a:r>
            <a:r>
              <a:rPr lang="en-US" dirty="0">
                <a:solidFill>
                  <a:sysClr val="windowText" lastClr="000000"/>
                </a:solidFill>
              </a:rPr>
              <a:t>e</a:t>
            </a:r>
            <a:r>
              <a:rPr lang="de-CH" dirty="0">
                <a:solidFill>
                  <a:sysClr val="windowText" lastClr="000000"/>
                </a:solidFill>
              </a:rPr>
              <a:t> 1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B6327FB5-92C0-CA4B-79AE-585E1AC00F34}"/>
              </a:ext>
            </a:extLst>
          </p:cNvPr>
          <p:cNvSpPr/>
          <p:nvPr/>
        </p:nvSpPr>
        <p:spPr>
          <a:xfrm>
            <a:off x="2068671" y="4643439"/>
            <a:ext cx="2247900" cy="1368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ysClr val="windowText" lastClr="000000"/>
                </a:solidFill>
              </a:rPr>
              <a:t>Protagonist</a:t>
            </a:r>
            <a:r>
              <a:rPr lang="en-US" dirty="0">
                <a:solidFill>
                  <a:sysClr val="windowText" lastClr="000000"/>
                </a:solidFill>
              </a:rPr>
              <a:t>e</a:t>
            </a:r>
            <a:r>
              <a:rPr lang="de-CH" dirty="0">
                <a:solidFill>
                  <a:sysClr val="windowText" lastClr="000000"/>
                </a:solidFill>
              </a:rPr>
              <a:t> 2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9E2F0B0-6475-61B2-1780-D0C08AA49177}"/>
              </a:ext>
            </a:extLst>
          </p:cNvPr>
          <p:cNvSpPr/>
          <p:nvPr/>
        </p:nvSpPr>
        <p:spPr>
          <a:xfrm>
            <a:off x="7822119" y="2709864"/>
            <a:ext cx="2247900" cy="136800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ysClr val="windowText" lastClr="000000"/>
                </a:solidFill>
              </a:rPr>
              <a:t>Protagonist</a:t>
            </a:r>
            <a:r>
              <a:rPr lang="en-US" dirty="0">
                <a:solidFill>
                  <a:sysClr val="windowText" lastClr="000000"/>
                </a:solidFill>
              </a:rPr>
              <a:t>e</a:t>
            </a:r>
            <a:r>
              <a:rPr lang="de-CH" dirty="0">
                <a:solidFill>
                  <a:sysClr val="windowText" lastClr="000000"/>
                </a:solidFill>
              </a:rPr>
              <a:t> 3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458F16E-F801-49FC-02BF-5A7E9B850F86}"/>
              </a:ext>
            </a:extLst>
          </p:cNvPr>
          <p:cNvSpPr/>
          <p:nvPr/>
        </p:nvSpPr>
        <p:spPr>
          <a:xfrm>
            <a:off x="7822119" y="4643439"/>
            <a:ext cx="2247900" cy="136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ysClr val="windowText" lastClr="000000"/>
                </a:solidFill>
              </a:rPr>
              <a:t>Protagonist</a:t>
            </a:r>
            <a:r>
              <a:rPr lang="en-US" dirty="0">
                <a:solidFill>
                  <a:sysClr val="windowText" lastClr="000000"/>
                </a:solidFill>
              </a:rPr>
              <a:t>e</a:t>
            </a:r>
            <a:r>
              <a:rPr lang="de-CH" dirty="0">
                <a:solidFill>
                  <a:sysClr val="windowText" lastClr="000000"/>
                </a:solidFill>
              </a:rPr>
              <a:t> 4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B2BBE144-AD11-56FA-429F-599FFC9ED364}"/>
              </a:ext>
            </a:extLst>
          </p:cNvPr>
          <p:cNvSpPr/>
          <p:nvPr/>
        </p:nvSpPr>
        <p:spPr>
          <a:xfrm>
            <a:off x="4751566" y="2994565"/>
            <a:ext cx="2779272" cy="800100"/>
          </a:xfrm>
          <a:prstGeom prst="ellipse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Enseignant</a:t>
            </a:r>
            <a:r>
              <a:rPr lang="en-US" dirty="0">
                <a:solidFill>
                  <a:schemeClr val="tx1"/>
                </a:solidFill>
              </a:rPr>
              <a:t>(e)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30BB1094-C620-82DD-57E6-66EACA57C42A}"/>
              </a:ext>
            </a:extLst>
          </p:cNvPr>
          <p:cNvSpPr/>
          <p:nvPr/>
        </p:nvSpPr>
        <p:spPr>
          <a:xfrm>
            <a:off x="4537253" y="4525772"/>
            <a:ext cx="428625" cy="40004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ysClr val="windowText" lastClr="000000"/>
                </a:solidFill>
              </a:rPr>
              <a:t>1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690E5EEB-5269-1632-A35B-FFE54E9CBE03}"/>
              </a:ext>
            </a:extLst>
          </p:cNvPr>
          <p:cNvSpPr/>
          <p:nvPr/>
        </p:nvSpPr>
        <p:spPr>
          <a:xfrm>
            <a:off x="5286602" y="5327439"/>
            <a:ext cx="428625" cy="400049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ysClr val="windowText" lastClr="000000"/>
                </a:solidFill>
              </a:rPr>
              <a:t>2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85F398E5-229D-3484-C1CA-7F62E337C85C}"/>
              </a:ext>
            </a:extLst>
          </p:cNvPr>
          <p:cNvSpPr/>
          <p:nvPr/>
        </p:nvSpPr>
        <p:spPr>
          <a:xfrm>
            <a:off x="6523504" y="5327439"/>
            <a:ext cx="428625" cy="4000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ysClr val="windowText" lastClr="000000"/>
                </a:solidFill>
              </a:rPr>
              <a:t>4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92D48F80-33D4-721C-8C07-EDAE21498B5C}"/>
              </a:ext>
            </a:extLst>
          </p:cNvPr>
          <p:cNvSpPr/>
          <p:nvPr/>
        </p:nvSpPr>
        <p:spPr>
          <a:xfrm>
            <a:off x="7218829" y="4525772"/>
            <a:ext cx="428625" cy="400049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ysClr val="windowText" lastClr="000000"/>
                </a:solidFill>
              </a:rPr>
              <a:t>3</a:t>
            </a: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805F35B4-D7F8-1A43-5142-9100B0874F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406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43537313-4681-4DBC-1D78-A4BCF99351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33311473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9131FCA-C311-B42E-BBAB-A34B52677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100" y="1264920"/>
            <a:ext cx="10515600" cy="48358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800" dirty="0" err="1">
                <a:solidFill>
                  <a:srgbClr val="4D952B"/>
                </a:solidFill>
              </a:rPr>
              <a:t>Fishbowl</a:t>
            </a:r>
            <a:endParaRPr lang="de-DE" sz="1800" dirty="0">
              <a:solidFill>
                <a:srgbClr val="4D952B"/>
              </a:solidFill>
            </a:endParaRPr>
          </a:p>
          <a:p>
            <a:pPr marL="0" indent="0">
              <a:buNone/>
            </a:pPr>
            <a:endParaRPr lang="de-DE" sz="16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54C84A6-F520-A25A-4430-388EF9C3C1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AEE1EB-8B44-4728-A11F-54C2BBCC5F47}" type="slidenum">
              <a:rPr lang="de-CH" smtClean="0"/>
              <a:t>19</a:t>
            </a:fld>
            <a:endParaRPr lang="de-CH" dirty="0"/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E4BE9318-4BF6-F881-6DC8-77C273EBCF9C}"/>
              </a:ext>
            </a:extLst>
          </p:cNvPr>
          <p:cNvCxnSpPr>
            <a:cxnSpLocks/>
          </p:cNvCxnSpPr>
          <p:nvPr/>
        </p:nvCxnSpPr>
        <p:spPr>
          <a:xfrm>
            <a:off x="5492432" y="1664197"/>
            <a:ext cx="70025" cy="4692153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CCB8BB89-7685-94D1-5FBD-CF0C0BC35CD4}"/>
              </a:ext>
            </a:extLst>
          </p:cNvPr>
          <p:cNvGrpSpPr/>
          <p:nvPr/>
        </p:nvGrpSpPr>
        <p:grpSpPr>
          <a:xfrm>
            <a:off x="1765142" y="994048"/>
            <a:ext cx="8817386" cy="5116023"/>
            <a:chOff x="1866900" y="748915"/>
            <a:chExt cx="10134926" cy="5880486"/>
          </a:xfrm>
        </p:grpSpPr>
        <p:sp>
          <p:nvSpPr>
            <p:cNvPr id="8" name="Rechteck: abgerundete Ecken 7">
              <a:extLst>
                <a:ext uri="{FF2B5EF4-FFF2-40B4-BE49-F238E27FC236}">
                  <a16:creationId xmlns:a16="http://schemas.microsoft.com/office/drawing/2014/main" id="{CB0F0067-AC7D-2422-A508-652BC42E6A76}"/>
                </a:ext>
              </a:extLst>
            </p:cNvPr>
            <p:cNvSpPr/>
            <p:nvPr/>
          </p:nvSpPr>
          <p:spPr>
            <a:xfrm>
              <a:off x="4416492" y="748915"/>
              <a:ext cx="3767867" cy="47971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ysClr val="windowText" lastClr="000000"/>
                  </a:solidFill>
                </a:rPr>
                <a:t>Enseignant</a:t>
              </a:r>
              <a:r>
                <a:rPr lang="en-US" dirty="0">
                  <a:solidFill>
                    <a:sysClr val="windowText" lastClr="000000"/>
                  </a:solidFill>
                </a:rPr>
                <a:t>(e)</a:t>
              </a:r>
              <a:endParaRPr lang="de-CH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D7DD5B36-09F1-48E7-534C-80E84B8FCAEC}"/>
                </a:ext>
              </a:extLst>
            </p:cNvPr>
            <p:cNvSpPr txBox="1"/>
            <p:nvPr/>
          </p:nvSpPr>
          <p:spPr>
            <a:xfrm>
              <a:off x="1866900" y="1510724"/>
              <a:ext cx="1504951" cy="4245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Pour</a:t>
              </a:r>
              <a:endParaRPr lang="de-CH" dirty="0"/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BDC9D074-3539-CBD7-9C22-93051B70C4C2}"/>
                </a:ext>
              </a:extLst>
            </p:cNvPr>
            <p:cNvSpPr txBox="1"/>
            <p:nvPr/>
          </p:nvSpPr>
          <p:spPr>
            <a:xfrm>
              <a:off x="8820151" y="1510725"/>
              <a:ext cx="1504951" cy="4245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/>
                <a:t>Contre</a:t>
              </a:r>
              <a:endParaRPr lang="de-CH" dirty="0"/>
            </a:p>
          </p:txBody>
        </p:sp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8EAE9AB1-D6F1-1AAF-9777-F99350D8E4B1}"/>
                </a:ext>
              </a:extLst>
            </p:cNvPr>
            <p:cNvGrpSpPr/>
            <p:nvPr/>
          </p:nvGrpSpPr>
          <p:grpSpPr>
            <a:xfrm>
              <a:off x="2035674" y="1609726"/>
              <a:ext cx="7010695" cy="5019675"/>
              <a:chOff x="2035674" y="1609726"/>
              <a:chExt cx="7010695" cy="5019675"/>
            </a:xfrm>
          </p:grpSpPr>
          <p:grpSp>
            <p:nvGrpSpPr>
              <p:cNvPr id="25" name="Gruppieren 24">
                <a:extLst>
                  <a:ext uri="{FF2B5EF4-FFF2-40B4-BE49-F238E27FC236}">
                    <a16:creationId xmlns:a16="http://schemas.microsoft.com/office/drawing/2014/main" id="{5F38C720-6C34-6719-0DEF-EE7F53B50A97}"/>
                  </a:ext>
                </a:extLst>
              </p:cNvPr>
              <p:cNvGrpSpPr/>
              <p:nvPr/>
            </p:nvGrpSpPr>
            <p:grpSpPr>
              <a:xfrm>
                <a:off x="3121818" y="1609726"/>
                <a:ext cx="5924551" cy="5019675"/>
                <a:chOff x="3121818" y="1609726"/>
                <a:chExt cx="5924551" cy="5019675"/>
              </a:xfrm>
            </p:grpSpPr>
            <p:sp>
              <p:nvSpPr>
                <p:cNvPr id="27" name="Ellipse 26">
                  <a:extLst>
                    <a:ext uri="{FF2B5EF4-FFF2-40B4-BE49-F238E27FC236}">
                      <a16:creationId xmlns:a16="http://schemas.microsoft.com/office/drawing/2014/main" id="{796D3EA7-AC33-F8E5-3A6D-AF557798DD39}"/>
                    </a:ext>
                  </a:extLst>
                </p:cNvPr>
                <p:cNvSpPr/>
                <p:nvPr/>
              </p:nvSpPr>
              <p:spPr>
                <a:xfrm>
                  <a:off x="3348036" y="1609726"/>
                  <a:ext cx="5495925" cy="5019675"/>
                </a:xfrm>
                <a:prstGeom prst="ellipse">
                  <a:avLst/>
                </a:prstGeom>
                <a:noFill/>
                <a:ln w="381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28" name="Ellipse 27">
                  <a:extLst>
                    <a:ext uri="{FF2B5EF4-FFF2-40B4-BE49-F238E27FC236}">
                      <a16:creationId xmlns:a16="http://schemas.microsoft.com/office/drawing/2014/main" id="{8A16A3E9-D419-08C2-D37C-36D65665B05A}"/>
                    </a:ext>
                  </a:extLst>
                </p:cNvPr>
                <p:cNvSpPr/>
                <p:nvPr/>
              </p:nvSpPr>
              <p:spPr>
                <a:xfrm>
                  <a:off x="7136606" y="1695450"/>
                  <a:ext cx="428625" cy="40004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accent6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9" name="Ellipse 28">
                  <a:extLst>
                    <a:ext uri="{FF2B5EF4-FFF2-40B4-BE49-F238E27FC236}">
                      <a16:creationId xmlns:a16="http://schemas.microsoft.com/office/drawing/2014/main" id="{44338B73-865F-2F99-5EDA-411C767FB50D}"/>
                    </a:ext>
                  </a:extLst>
                </p:cNvPr>
                <p:cNvSpPr/>
                <p:nvPr/>
              </p:nvSpPr>
              <p:spPr>
                <a:xfrm>
                  <a:off x="4599385" y="1695450"/>
                  <a:ext cx="428625" cy="40004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accent6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0" name="Ellipse 29">
                  <a:extLst>
                    <a:ext uri="{FF2B5EF4-FFF2-40B4-BE49-F238E27FC236}">
                      <a16:creationId xmlns:a16="http://schemas.microsoft.com/office/drawing/2014/main" id="{3FEF0989-E67A-AE66-6277-745E55C10665}"/>
                    </a:ext>
                  </a:extLst>
                </p:cNvPr>
                <p:cNvSpPr/>
                <p:nvPr/>
              </p:nvSpPr>
              <p:spPr>
                <a:xfrm>
                  <a:off x="3555208" y="2571750"/>
                  <a:ext cx="428625" cy="40004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accent6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1" name="Ellipse 30">
                  <a:extLst>
                    <a:ext uri="{FF2B5EF4-FFF2-40B4-BE49-F238E27FC236}">
                      <a16:creationId xmlns:a16="http://schemas.microsoft.com/office/drawing/2014/main" id="{81EADA4E-3F68-6FE2-0E6D-61C9BC1A7399}"/>
                    </a:ext>
                  </a:extLst>
                </p:cNvPr>
                <p:cNvSpPr/>
                <p:nvPr/>
              </p:nvSpPr>
              <p:spPr>
                <a:xfrm>
                  <a:off x="8184359" y="2571749"/>
                  <a:ext cx="428625" cy="40004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accent6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2" name="Ellipse 31">
                  <a:extLst>
                    <a:ext uri="{FF2B5EF4-FFF2-40B4-BE49-F238E27FC236}">
                      <a16:creationId xmlns:a16="http://schemas.microsoft.com/office/drawing/2014/main" id="{AF4E6B86-9B97-08B4-567F-06483AA42FB9}"/>
                    </a:ext>
                  </a:extLst>
                </p:cNvPr>
                <p:cNvSpPr/>
                <p:nvPr/>
              </p:nvSpPr>
              <p:spPr>
                <a:xfrm>
                  <a:off x="3121818" y="3886202"/>
                  <a:ext cx="428625" cy="40004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accent6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3" name="Ellipse 32">
                  <a:extLst>
                    <a:ext uri="{FF2B5EF4-FFF2-40B4-BE49-F238E27FC236}">
                      <a16:creationId xmlns:a16="http://schemas.microsoft.com/office/drawing/2014/main" id="{B546478A-3413-43FD-3003-513FF2492ECB}"/>
                    </a:ext>
                  </a:extLst>
                </p:cNvPr>
                <p:cNvSpPr/>
                <p:nvPr/>
              </p:nvSpPr>
              <p:spPr>
                <a:xfrm>
                  <a:off x="8184358" y="5200653"/>
                  <a:ext cx="428625" cy="40004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accent6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4" name="Ellipse 33">
                  <a:extLst>
                    <a:ext uri="{FF2B5EF4-FFF2-40B4-BE49-F238E27FC236}">
                      <a16:creationId xmlns:a16="http://schemas.microsoft.com/office/drawing/2014/main" id="{B2C4459D-99B2-5FC7-1A35-E725D3AAF94A}"/>
                    </a:ext>
                  </a:extLst>
                </p:cNvPr>
                <p:cNvSpPr/>
                <p:nvPr/>
              </p:nvSpPr>
              <p:spPr>
                <a:xfrm>
                  <a:off x="3550443" y="5257801"/>
                  <a:ext cx="428625" cy="40004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accent6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5" name="Ellipse 34">
                  <a:extLst>
                    <a:ext uri="{FF2B5EF4-FFF2-40B4-BE49-F238E27FC236}">
                      <a16:creationId xmlns:a16="http://schemas.microsoft.com/office/drawing/2014/main" id="{02A0C625-2517-4437-827B-28E1FDC8136B}"/>
                    </a:ext>
                  </a:extLst>
                </p:cNvPr>
                <p:cNvSpPr/>
                <p:nvPr/>
              </p:nvSpPr>
              <p:spPr>
                <a:xfrm>
                  <a:off x="8617744" y="3886201"/>
                  <a:ext cx="428625" cy="40004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accent6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6" name="Ellipse 35">
                  <a:extLst>
                    <a:ext uri="{FF2B5EF4-FFF2-40B4-BE49-F238E27FC236}">
                      <a16:creationId xmlns:a16="http://schemas.microsoft.com/office/drawing/2014/main" id="{51A06144-F3CD-BB01-9F1D-ECFBFC61C21A}"/>
                    </a:ext>
                  </a:extLst>
                </p:cNvPr>
                <p:cNvSpPr/>
                <p:nvPr/>
              </p:nvSpPr>
              <p:spPr>
                <a:xfrm>
                  <a:off x="4599384" y="6186488"/>
                  <a:ext cx="428625" cy="40004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accent6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7" name="Ellipse 36">
                  <a:extLst>
                    <a:ext uri="{FF2B5EF4-FFF2-40B4-BE49-F238E27FC236}">
                      <a16:creationId xmlns:a16="http://schemas.microsoft.com/office/drawing/2014/main" id="{AE92617C-7706-5AB5-953D-2963F2305BF6}"/>
                    </a:ext>
                  </a:extLst>
                </p:cNvPr>
                <p:cNvSpPr/>
                <p:nvPr/>
              </p:nvSpPr>
              <p:spPr>
                <a:xfrm>
                  <a:off x="7124700" y="6186488"/>
                  <a:ext cx="428625" cy="40004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accent6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DDE1E4D0-1124-533B-F62A-579DB3A423A7}"/>
                  </a:ext>
                </a:extLst>
              </p:cNvPr>
              <p:cNvSpPr txBox="1"/>
              <p:nvPr/>
            </p:nvSpPr>
            <p:spPr>
              <a:xfrm>
                <a:off x="2035674" y="2516850"/>
                <a:ext cx="1861302" cy="742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b="0" i="0" u="none" strike="noStrike" dirty="0">
                    <a:solidFill>
                      <a:srgbClr val="70AD47"/>
                    </a:solidFill>
                    <a:effectLst/>
                    <a:latin typeface="Calibri" panose="020F0502020204030204" pitchFamily="34" charset="0"/>
                  </a:rPr>
                  <a:t>Cercle extérieur</a:t>
                </a:r>
                <a:endParaRPr lang="de-CH" dirty="0">
                  <a:solidFill>
                    <a:schemeClr val="accent6"/>
                  </a:solidFill>
                </a:endParaRPr>
              </a:p>
            </p:txBody>
          </p:sp>
        </p:grpSp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9B499CF3-B6DC-3DFE-F3D3-C007D4192EC1}"/>
                </a:ext>
              </a:extLst>
            </p:cNvPr>
            <p:cNvGrpSpPr/>
            <p:nvPr/>
          </p:nvGrpSpPr>
          <p:grpSpPr>
            <a:xfrm>
              <a:off x="4165351" y="2548129"/>
              <a:ext cx="3706844" cy="3037099"/>
              <a:chOff x="4165351" y="2548129"/>
              <a:chExt cx="3706844" cy="3037099"/>
            </a:xfrm>
          </p:grpSpPr>
          <p:sp>
            <p:nvSpPr>
              <p:cNvPr id="17" name="Ellipse 16">
                <a:extLst>
                  <a:ext uri="{FF2B5EF4-FFF2-40B4-BE49-F238E27FC236}">
                    <a16:creationId xmlns:a16="http://schemas.microsoft.com/office/drawing/2014/main" id="{3C7652FE-6E97-FBD6-1304-1FEDCDA47BAF}"/>
                  </a:ext>
                </a:extLst>
              </p:cNvPr>
              <p:cNvSpPr/>
              <p:nvPr/>
            </p:nvSpPr>
            <p:spPr>
              <a:xfrm>
                <a:off x="4548730" y="2587221"/>
                <a:ext cx="3127792" cy="2998007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AF35121F-4F58-E4B0-3029-CC966EE39BFC}"/>
                  </a:ext>
                </a:extLst>
              </p:cNvPr>
              <p:cNvSpPr/>
              <p:nvPr/>
            </p:nvSpPr>
            <p:spPr>
              <a:xfrm>
                <a:off x="5165943" y="2548129"/>
                <a:ext cx="428625" cy="40957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9" name="Ellipse 18">
                <a:extLst>
                  <a:ext uri="{FF2B5EF4-FFF2-40B4-BE49-F238E27FC236}">
                    <a16:creationId xmlns:a16="http://schemas.microsoft.com/office/drawing/2014/main" id="{810D60A5-0AD9-0667-E5C5-829F87471AF3}"/>
                  </a:ext>
                </a:extLst>
              </p:cNvPr>
              <p:cNvSpPr/>
              <p:nvPr/>
            </p:nvSpPr>
            <p:spPr>
              <a:xfrm>
                <a:off x="6715124" y="2548129"/>
                <a:ext cx="428625" cy="40957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" name="Ellipse 19">
                <a:extLst>
                  <a:ext uri="{FF2B5EF4-FFF2-40B4-BE49-F238E27FC236}">
                    <a16:creationId xmlns:a16="http://schemas.microsoft.com/office/drawing/2014/main" id="{D81B60A1-F158-EBAB-71DA-86489F7C905A}"/>
                  </a:ext>
                </a:extLst>
              </p:cNvPr>
              <p:cNvSpPr/>
              <p:nvPr/>
            </p:nvSpPr>
            <p:spPr>
              <a:xfrm>
                <a:off x="4334417" y="3876674"/>
                <a:ext cx="428625" cy="40957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" name="Ellipse 20">
                <a:extLst>
                  <a:ext uri="{FF2B5EF4-FFF2-40B4-BE49-F238E27FC236}">
                    <a16:creationId xmlns:a16="http://schemas.microsoft.com/office/drawing/2014/main" id="{1B2C9AF7-D922-E235-729F-4E34754FAD65}"/>
                  </a:ext>
                </a:extLst>
              </p:cNvPr>
              <p:cNvSpPr/>
              <p:nvPr/>
            </p:nvSpPr>
            <p:spPr>
              <a:xfrm>
                <a:off x="7443570" y="3914775"/>
                <a:ext cx="428625" cy="40957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" name="Ellipse 21">
                <a:extLst>
                  <a:ext uri="{FF2B5EF4-FFF2-40B4-BE49-F238E27FC236}">
                    <a16:creationId xmlns:a16="http://schemas.microsoft.com/office/drawing/2014/main" id="{2AC30195-628C-8EA8-418C-560AFC2E1513}"/>
                  </a:ext>
                </a:extLst>
              </p:cNvPr>
              <p:cNvSpPr/>
              <p:nvPr/>
            </p:nvSpPr>
            <p:spPr>
              <a:xfrm>
                <a:off x="5097298" y="5147090"/>
                <a:ext cx="428625" cy="40957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3" name="Ellipse 22">
                <a:extLst>
                  <a:ext uri="{FF2B5EF4-FFF2-40B4-BE49-F238E27FC236}">
                    <a16:creationId xmlns:a16="http://schemas.microsoft.com/office/drawing/2014/main" id="{DF56D5DA-660C-FF92-7CED-01CFBBFF920E}"/>
                  </a:ext>
                </a:extLst>
              </p:cNvPr>
              <p:cNvSpPr/>
              <p:nvPr/>
            </p:nvSpPr>
            <p:spPr>
              <a:xfrm>
                <a:off x="6714712" y="5151846"/>
                <a:ext cx="428625" cy="40957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" name="Textfeld 23">
                <a:extLst>
                  <a:ext uri="{FF2B5EF4-FFF2-40B4-BE49-F238E27FC236}">
                    <a16:creationId xmlns:a16="http://schemas.microsoft.com/office/drawing/2014/main" id="{21EA9053-73E5-E85B-D9E7-AF52504DC605}"/>
                  </a:ext>
                </a:extLst>
              </p:cNvPr>
              <p:cNvSpPr txBox="1"/>
              <p:nvPr/>
            </p:nvSpPr>
            <p:spPr>
              <a:xfrm>
                <a:off x="4165351" y="3275414"/>
                <a:ext cx="2412316" cy="742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b="0" i="0" u="none" strike="noStrike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</a:rPr>
                  <a:t>Cercle </a:t>
                </a:r>
                <a:endParaRPr lang="en-US" b="0" i="0" u="none" strike="noStrike" dirty="0">
                  <a:solidFill>
                    <a:srgbClr val="FF0000"/>
                  </a:solidFill>
                  <a:effectLst/>
                  <a:latin typeface="Calibri" panose="020F0502020204030204" pitchFamily="34" charset="0"/>
                </a:endParaRPr>
              </a:p>
              <a:p>
                <a:pPr algn="ctr"/>
                <a:r>
                  <a:rPr lang="fr-CH" b="0" i="0" u="none" strike="noStrike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</a:rPr>
                  <a:t>intérieur</a:t>
                </a:r>
                <a:endParaRPr lang="de-CH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BC8A3B84-3AB5-3F5B-7484-0B47104F1E4F}"/>
                </a:ext>
              </a:extLst>
            </p:cNvPr>
            <p:cNvSpPr txBox="1"/>
            <p:nvPr/>
          </p:nvSpPr>
          <p:spPr>
            <a:xfrm>
              <a:off x="9572626" y="2876391"/>
              <a:ext cx="2412316" cy="7429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b="1" i="0" u="none" strike="noStrike" dirty="0">
                  <a:solidFill>
                    <a:srgbClr val="70AD47"/>
                  </a:solidFill>
                  <a:effectLst/>
                  <a:latin typeface="Calibri" panose="020F0502020204030204" pitchFamily="34" charset="0"/>
                </a:rPr>
                <a:t>Cercle extérieur</a:t>
              </a:r>
              <a:endParaRPr lang="fr-CH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endParaRPr>
            </a:p>
            <a:p>
              <a:r>
                <a:rPr lang="fr-CH" b="0" i="0" u="none" strike="noStrike" dirty="0">
                  <a:solidFill>
                    <a:srgbClr val="70AD47"/>
                  </a:solidFill>
                  <a:effectLst/>
                  <a:latin typeface="Calibri" panose="020F0502020204030204" pitchFamily="34" charset="0"/>
                </a:rPr>
                <a:t>(2/3 de la classe)</a:t>
              </a:r>
              <a:endParaRPr lang="fr-CH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4EA4849F-C47B-02A9-2FB7-C7FAD493DAED}"/>
                </a:ext>
              </a:extLst>
            </p:cNvPr>
            <p:cNvSpPr txBox="1"/>
            <p:nvPr/>
          </p:nvSpPr>
          <p:spPr>
            <a:xfrm>
              <a:off x="9589510" y="3679657"/>
              <a:ext cx="2412316" cy="1061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b="1" i="0" u="none" strike="noStrike" dirty="0">
                  <a:solidFill>
                    <a:srgbClr val="FF0000"/>
                  </a:solidFill>
                  <a:effectLst/>
                  <a:latin typeface="Calibri" panose="020F0502020204030204" pitchFamily="34" charset="0"/>
                </a:rPr>
                <a:t>Cercle intérieur</a:t>
              </a:r>
              <a:endParaRPr lang="fr-CH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endParaRPr>
            </a:p>
            <a:p>
              <a:r>
                <a:rPr lang="fr-CH" b="0" i="0" u="none" strike="noStrike" dirty="0">
                  <a:solidFill>
                    <a:srgbClr val="FF0000"/>
                  </a:solidFill>
                  <a:effectLst/>
                  <a:latin typeface="Calibri" panose="020F0502020204030204" pitchFamily="34" charset="0"/>
                </a:rPr>
                <a:t>(1/3 de la classe)</a:t>
              </a:r>
              <a:endParaRPr lang="fr-CH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endParaRPr>
            </a:p>
            <a:p>
              <a:endParaRPr lang="de-CH" dirty="0">
                <a:solidFill>
                  <a:srgbClr val="FF0000"/>
                </a:solidFill>
              </a:endParaRPr>
            </a:p>
          </p:txBody>
        </p:sp>
        <p:sp>
          <p:nvSpPr>
            <p:cNvPr id="16" name="Gleichschenkliges Dreieck 15">
              <a:extLst>
                <a:ext uri="{FF2B5EF4-FFF2-40B4-BE49-F238E27FC236}">
                  <a16:creationId xmlns:a16="http://schemas.microsoft.com/office/drawing/2014/main" id="{BF887DCC-0BD8-4242-752A-E48A2161E2A7}"/>
                </a:ext>
              </a:extLst>
            </p:cNvPr>
            <p:cNvSpPr/>
            <p:nvPr/>
          </p:nvSpPr>
          <p:spPr>
            <a:xfrm>
              <a:off x="4391237" y="4137588"/>
              <a:ext cx="1583744" cy="918947"/>
            </a:xfrm>
            <a:prstGeom prst="triangle">
              <a:avLst>
                <a:gd name="adj" fmla="val 49132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b="1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Chaise libre</a:t>
              </a:r>
              <a:endParaRPr lang="de-CH" sz="140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6970E8C4-A795-1E12-D688-09942ABC8E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406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38" name="Fußzeilenplatzhalter 4">
            <a:extLst>
              <a:ext uri="{FF2B5EF4-FFF2-40B4-BE49-F238E27FC236}">
                <a16:creationId xmlns:a16="http://schemas.microsoft.com/office/drawing/2014/main" id="{FCE3EA0F-2010-14E1-1C2D-860F937F8B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412154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9AF7E0D-3B60-15D7-9ED2-0D76D24E67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038600" y="6362999"/>
            <a:ext cx="4114800" cy="365125"/>
          </a:xfrm>
        </p:spPr>
        <p:txBody>
          <a:bodyPr/>
          <a:lstStyle/>
          <a:p>
            <a:fld id="{EBAEE1EB-8B44-4728-A11F-54C2BBCC5F47}" type="slidenum">
              <a:rPr lang="de-CH" smtClean="0"/>
              <a:t>2</a:t>
            </a:fld>
            <a:endParaRPr lang="de-CH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F7BDAD2-F69D-42E3-8683-7A6C49C183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390" y="1825625"/>
            <a:ext cx="10661610" cy="4351338"/>
          </a:xfrm>
        </p:spPr>
        <p:txBody>
          <a:bodyPr>
            <a:normAutofit/>
          </a:bodyPr>
          <a:lstStyle/>
          <a:p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Introduction</a:t>
            </a:r>
          </a:p>
          <a:p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Développement</a:t>
            </a:r>
            <a:r>
              <a:rPr lang="en-US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s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et défis</a:t>
            </a:r>
          </a:p>
          <a:p>
            <a:r>
              <a:rPr lang="en-US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Définitions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des termes</a:t>
            </a:r>
          </a:p>
          <a:p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Discours politique</a:t>
            </a:r>
          </a:p>
          <a:p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Objectifs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de</a:t>
            </a:r>
            <a:r>
              <a:rPr lang="en-US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formation</a:t>
            </a:r>
            <a:endParaRPr lang="de-DE" sz="1800" dirty="0">
              <a:latin typeface="bs Thomas Sans 1" panose="00000500000000000000" pitchFamily="50" charset="0"/>
              <a:ea typeface="bs Thomas Sans 1" panose="00000500000000000000" pitchFamily="50" charset="0"/>
            </a:endParaRPr>
          </a:p>
          <a:p>
            <a:r>
              <a:rPr lang="en-US" sz="1800" dirty="0" err="1"/>
              <a:t>Activités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méthodologiques et didactiques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E08C1E6-4392-F20A-C3FE-32FA8F75D0FE}"/>
              </a:ext>
            </a:extLst>
          </p:cNvPr>
          <p:cNvSpPr/>
          <p:nvPr/>
        </p:nvSpPr>
        <p:spPr>
          <a:xfrm>
            <a:off x="834390" y="1203035"/>
            <a:ext cx="10661610" cy="460262"/>
          </a:xfrm>
          <a:prstGeom prst="rect">
            <a:avLst/>
          </a:prstGeom>
          <a:solidFill>
            <a:srgbClr val="4D95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3663" defTabSz="720000">
              <a:tabLst>
                <a:tab pos="360000" algn="l"/>
              </a:tabLst>
            </a:pPr>
            <a:r>
              <a:rPr lang="de-DE" sz="20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		Table des matières</a:t>
            </a:r>
            <a:endParaRPr lang="de-DE" b="1" dirty="0">
              <a:solidFill>
                <a:schemeClr val="bg1"/>
              </a:solidFill>
              <a:latin typeface="bs Thomas Sans 1" panose="00000500000000000000" pitchFamily="50" charset="0"/>
              <a:ea typeface="bs Thomas Sans 1" panose="00000500000000000000" pitchFamily="50" charset="0"/>
            </a:endParaRPr>
          </a:p>
        </p:txBody>
      </p:sp>
      <p:sp>
        <p:nvSpPr>
          <p:cNvPr id="2" name="Datumsplatzhalter 2">
            <a:extLst>
              <a:ext uri="{FF2B5EF4-FFF2-40B4-BE49-F238E27FC236}">
                <a16:creationId xmlns:a16="http://schemas.microsoft.com/office/drawing/2014/main" id="{B8F58F91-6ECA-B42B-F58B-D225BDBE25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199" y="6356350"/>
            <a:ext cx="4541323" cy="365125"/>
          </a:xfrm>
        </p:spPr>
        <p:txBody>
          <a:bodyPr/>
          <a:lstStyle/>
          <a:p>
            <a:r>
              <a:rPr lang="de-CH" i="1" dirty="0"/>
              <a:t>www.klv.ch / </a:t>
            </a:r>
            <a:r>
              <a:rPr lang="de-CH" i="1" dirty="0" err="1"/>
              <a:t>Téléchargement</a:t>
            </a:r>
            <a:r>
              <a:rPr lang="de-CH" i="1" dirty="0"/>
              <a:t> / </a:t>
            </a:r>
            <a:r>
              <a:rPr lang="de-CH" i="1" dirty="0" err="1"/>
              <a:t>Actualité</a:t>
            </a:r>
            <a:r>
              <a:rPr lang="de-CH" i="1" dirty="0"/>
              <a:t> </a:t>
            </a:r>
            <a:r>
              <a:rPr lang="de-CH" i="1" dirty="0" err="1"/>
              <a:t>économique</a:t>
            </a:r>
            <a:r>
              <a:rPr lang="de-CH" i="1" dirty="0"/>
              <a:t> et </a:t>
            </a:r>
            <a:r>
              <a:rPr lang="de-CH" i="1" dirty="0" err="1"/>
              <a:t>politique</a:t>
            </a:r>
            <a:endParaRPr lang="de-CH" i="1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E54E5695-DE9C-A986-6F2D-02B7FA71C1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</p:spPr>
        <p:txBody>
          <a:bodyPr/>
          <a:lstStyle/>
          <a:p>
            <a:r>
              <a:rPr lang="de-CH" dirty="0"/>
              <a:t>© Westermann Schweiz AG, 2026</a:t>
            </a:r>
          </a:p>
        </p:txBody>
      </p:sp>
    </p:spTree>
    <p:extLst>
      <p:ext uri="{BB962C8B-B14F-4D97-AF65-F5344CB8AC3E}">
        <p14:creationId xmlns:p14="http://schemas.microsoft.com/office/powerpoint/2010/main" val="32557944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9131FCA-C311-B42E-BBAB-A34B52677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00" y="1475232"/>
            <a:ext cx="10515600" cy="47017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4D952B"/>
                </a:solidFill>
              </a:rPr>
              <a:t>Cercles </a:t>
            </a:r>
            <a:r>
              <a:rPr lang="en-US" sz="1800" dirty="0" err="1">
                <a:solidFill>
                  <a:srgbClr val="4D952B"/>
                </a:solidFill>
              </a:rPr>
              <a:t>concentriques</a:t>
            </a:r>
            <a:endParaRPr lang="de-DE" sz="1800" dirty="0">
              <a:solidFill>
                <a:srgbClr val="4D952B"/>
              </a:solidFill>
            </a:endParaRPr>
          </a:p>
          <a:p>
            <a:pPr marL="0" indent="0">
              <a:buNone/>
            </a:pPr>
            <a:endParaRPr lang="de-DE" sz="16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54C84A6-F520-A25A-4430-388EF9C3C1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AEE1EB-8B44-4728-A11F-54C2BBCC5F47}" type="slidenum">
              <a:rPr lang="de-CH" smtClean="0"/>
              <a:t>20</a:t>
            </a:fld>
            <a:endParaRPr lang="de-CH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599C1110-1B59-4C9D-BD14-E23F0F3F4E9E}"/>
              </a:ext>
            </a:extLst>
          </p:cNvPr>
          <p:cNvGrpSpPr/>
          <p:nvPr/>
        </p:nvGrpSpPr>
        <p:grpSpPr>
          <a:xfrm>
            <a:off x="2967268" y="1129552"/>
            <a:ext cx="6526356" cy="4930589"/>
            <a:chOff x="1432415" y="933378"/>
            <a:chExt cx="7613954" cy="5696023"/>
          </a:xfrm>
        </p:grpSpPr>
        <p:sp>
          <p:nvSpPr>
            <p:cNvPr id="8" name="Rechteck: abgerundete Ecken 7">
              <a:extLst>
                <a:ext uri="{FF2B5EF4-FFF2-40B4-BE49-F238E27FC236}">
                  <a16:creationId xmlns:a16="http://schemas.microsoft.com/office/drawing/2014/main" id="{D54C34C2-9C61-6A5B-799D-1C586B88EC55}"/>
                </a:ext>
              </a:extLst>
            </p:cNvPr>
            <p:cNvSpPr/>
            <p:nvPr/>
          </p:nvSpPr>
          <p:spPr>
            <a:xfrm>
              <a:off x="4334416" y="933378"/>
              <a:ext cx="3677978" cy="436358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ysClr val="windowText" lastClr="000000"/>
                  </a:solidFill>
                </a:rPr>
                <a:t>Enseignant</a:t>
              </a:r>
              <a:r>
                <a:rPr lang="en-US" dirty="0">
                  <a:solidFill>
                    <a:sysClr val="windowText" lastClr="000000"/>
                  </a:solidFill>
                </a:rPr>
                <a:t>(e)</a:t>
              </a:r>
              <a:endParaRPr lang="de-CH" dirty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4EF7A64B-0E36-B9F6-9501-184001B8AB11}"/>
                </a:ext>
              </a:extLst>
            </p:cNvPr>
            <p:cNvGrpSpPr/>
            <p:nvPr/>
          </p:nvGrpSpPr>
          <p:grpSpPr>
            <a:xfrm>
              <a:off x="1432415" y="1609726"/>
              <a:ext cx="7613954" cy="5019675"/>
              <a:chOff x="1432415" y="1609726"/>
              <a:chExt cx="7613954" cy="5019675"/>
            </a:xfrm>
          </p:grpSpPr>
          <p:grpSp>
            <p:nvGrpSpPr>
              <p:cNvPr id="19" name="Gruppieren 18">
                <a:extLst>
                  <a:ext uri="{FF2B5EF4-FFF2-40B4-BE49-F238E27FC236}">
                    <a16:creationId xmlns:a16="http://schemas.microsoft.com/office/drawing/2014/main" id="{A2ED7B77-4888-38CD-151E-B5B141EBA3C1}"/>
                  </a:ext>
                </a:extLst>
              </p:cNvPr>
              <p:cNvGrpSpPr/>
              <p:nvPr/>
            </p:nvGrpSpPr>
            <p:grpSpPr>
              <a:xfrm>
                <a:off x="3121818" y="1609726"/>
                <a:ext cx="5924551" cy="5019675"/>
                <a:chOff x="3121818" y="1609726"/>
                <a:chExt cx="5924551" cy="5019675"/>
              </a:xfrm>
            </p:grpSpPr>
            <p:sp>
              <p:nvSpPr>
                <p:cNvPr id="21" name="Ellipse 20">
                  <a:extLst>
                    <a:ext uri="{FF2B5EF4-FFF2-40B4-BE49-F238E27FC236}">
                      <a16:creationId xmlns:a16="http://schemas.microsoft.com/office/drawing/2014/main" id="{42D81E7D-6312-31D7-4506-69A064D32F7C}"/>
                    </a:ext>
                  </a:extLst>
                </p:cNvPr>
                <p:cNvSpPr/>
                <p:nvPr/>
              </p:nvSpPr>
              <p:spPr>
                <a:xfrm>
                  <a:off x="3348036" y="1609726"/>
                  <a:ext cx="5495925" cy="5019675"/>
                </a:xfrm>
                <a:prstGeom prst="ellipse">
                  <a:avLst/>
                </a:prstGeom>
                <a:noFill/>
                <a:ln w="381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22" name="Ellipse 21">
                  <a:extLst>
                    <a:ext uri="{FF2B5EF4-FFF2-40B4-BE49-F238E27FC236}">
                      <a16:creationId xmlns:a16="http://schemas.microsoft.com/office/drawing/2014/main" id="{3226104A-D9FC-561C-6D77-7C8AD3E0A235}"/>
                    </a:ext>
                  </a:extLst>
                </p:cNvPr>
                <p:cNvSpPr/>
                <p:nvPr/>
              </p:nvSpPr>
              <p:spPr>
                <a:xfrm>
                  <a:off x="7136606" y="1695450"/>
                  <a:ext cx="428625" cy="40004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accent6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3" name="Ellipse 22">
                  <a:extLst>
                    <a:ext uri="{FF2B5EF4-FFF2-40B4-BE49-F238E27FC236}">
                      <a16:creationId xmlns:a16="http://schemas.microsoft.com/office/drawing/2014/main" id="{CE4DA916-1B2D-B7E7-617D-BEFF432E5FCA}"/>
                    </a:ext>
                  </a:extLst>
                </p:cNvPr>
                <p:cNvSpPr/>
                <p:nvPr/>
              </p:nvSpPr>
              <p:spPr>
                <a:xfrm>
                  <a:off x="4681536" y="1622136"/>
                  <a:ext cx="428625" cy="40004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accent6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4" name="Ellipse 23">
                  <a:extLst>
                    <a:ext uri="{FF2B5EF4-FFF2-40B4-BE49-F238E27FC236}">
                      <a16:creationId xmlns:a16="http://schemas.microsoft.com/office/drawing/2014/main" id="{15E25498-CED9-5EEE-79A3-E2382312C56A}"/>
                    </a:ext>
                  </a:extLst>
                </p:cNvPr>
                <p:cNvSpPr/>
                <p:nvPr/>
              </p:nvSpPr>
              <p:spPr>
                <a:xfrm>
                  <a:off x="3121818" y="3886202"/>
                  <a:ext cx="428625" cy="40004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accent6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5" name="Ellipse 24">
                  <a:extLst>
                    <a:ext uri="{FF2B5EF4-FFF2-40B4-BE49-F238E27FC236}">
                      <a16:creationId xmlns:a16="http://schemas.microsoft.com/office/drawing/2014/main" id="{9D5FEFD6-8626-84E2-DFE1-C54EC91B6F56}"/>
                    </a:ext>
                  </a:extLst>
                </p:cNvPr>
                <p:cNvSpPr/>
                <p:nvPr/>
              </p:nvSpPr>
              <p:spPr>
                <a:xfrm>
                  <a:off x="8617744" y="3886201"/>
                  <a:ext cx="428625" cy="40004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accent6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6" name="Ellipse 25">
                  <a:extLst>
                    <a:ext uri="{FF2B5EF4-FFF2-40B4-BE49-F238E27FC236}">
                      <a16:creationId xmlns:a16="http://schemas.microsoft.com/office/drawing/2014/main" id="{334F61A5-56FC-AFE9-9B99-A17541B3B18D}"/>
                    </a:ext>
                  </a:extLst>
                </p:cNvPr>
                <p:cNvSpPr/>
                <p:nvPr/>
              </p:nvSpPr>
              <p:spPr>
                <a:xfrm>
                  <a:off x="4599384" y="6186488"/>
                  <a:ext cx="428625" cy="40004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accent6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7" name="Ellipse 26">
                  <a:extLst>
                    <a:ext uri="{FF2B5EF4-FFF2-40B4-BE49-F238E27FC236}">
                      <a16:creationId xmlns:a16="http://schemas.microsoft.com/office/drawing/2014/main" id="{5886B414-1A43-523B-52A6-8E578FB27DC3}"/>
                    </a:ext>
                  </a:extLst>
                </p:cNvPr>
                <p:cNvSpPr/>
                <p:nvPr/>
              </p:nvSpPr>
              <p:spPr>
                <a:xfrm>
                  <a:off x="7143337" y="6137679"/>
                  <a:ext cx="428625" cy="40004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accent6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553C3B05-CA23-59DF-8FE8-5CE3C5D6EF92}"/>
                  </a:ext>
                </a:extLst>
              </p:cNvPr>
              <p:cNvSpPr txBox="1"/>
              <p:nvPr/>
            </p:nvSpPr>
            <p:spPr>
              <a:xfrm>
                <a:off x="1432415" y="2386684"/>
                <a:ext cx="2412314" cy="410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b="0" i="0" u="none" strike="noStrike" dirty="0">
                    <a:solidFill>
                      <a:srgbClr val="70AD47"/>
                    </a:solidFill>
                    <a:effectLst/>
                    <a:latin typeface="Calibri" panose="020F0502020204030204" pitchFamily="34" charset="0"/>
                  </a:rPr>
                  <a:t>Cercle extérieur</a:t>
                </a:r>
                <a:endParaRPr lang="de-CH" dirty="0">
                  <a:solidFill>
                    <a:schemeClr val="accent6"/>
                  </a:solidFill>
                </a:endParaRPr>
              </a:p>
            </p:txBody>
          </p:sp>
        </p:grp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D4CF56C5-7234-5CB9-42D2-9A0FD947DB71}"/>
                </a:ext>
              </a:extLst>
            </p:cNvPr>
            <p:cNvGrpSpPr/>
            <p:nvPr/>
          </p:nvGrpSpPr>
          <p:grpSpPr>
            <a:xfrm>
              <a:off x="4334417" y="2548129"/>
              <a:ext cx="3537778" cy="3037099"/>
              <a:chOff x="4334417" y="2548129"/>
              <a:chExt cx="3537778" cy="3037099"/>
            </a:xfrm>
          </p:grpSpPr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F2B7E359-9707-8B83-8875-9CAC8B2EC967}"/>
                  </a:ext>
                </a:extLst>
              </p:cNvPr>
              <p:cNvSpPr/>
              <p:nvPr/>
            </p:nvSpPr>
            <p:spPr>
              <a:xfrm>
                <a:off x="4548730" y="2587221"/>
                <a:ext cx="3127792" cy="2998007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014FF695-4D16-05E2-0D15-84A0E28D15C4}"/>
                  </a:ext>
                </a:extLst>
              </p:cNvPr>
              <p:cNvSpPr/>
              <p:nvPr/>
            </p:nvSpPr>
            <p:spPr>
              <a:xfrm>
                <a:off x="5165943" y="2548129"/>
                <a:ext cx="428625" cy="40957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CF2034F3-C80B-E70B-54CE-3B8F08343E4D}"/>
                  </a:ext>
                </a:extLst>
              </p:cNvPr>
              <p:cNvSpPr/>
              <p:nvPr/>
            </p:nvSpPr>
            <p:spPr>
              <a:xfrm>
                <a:off x="6715124" y="2548129"/>
                <a:ext cx="428625" cy="40957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" name="Ellipse 13">
                <a:extLst>
                  <a:ext uri="{FF2B5EF4-FFF2-40B4-BE49-F238E27FC236}">
                    <a16:creationId xmlns:a16="http://schemas.microsoft.com/office/drawing/2014/main" id="{CF61DB8E-9BC6-E271-90D7-C78EFB6EBD26}"/>
                  </a:ext>
                </a:extLst>
              </p:cNvPr>
              <p:cNvSpPr/>
              <p:nvPr/>
            </p:nvSpPr>
            <p:spPr>
              <a:xfrm>
                <a:off x="4334417" y="3876674"/>
                <a:ext cx="428625" cy="40957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" name="Ellipse 14">
                <a:extLst>
                  <a:ext uri="{FF2B5EF4-FFF2-40B4-BE49-F238E27FC236}">
                    <a16:creationId xmlns:a16="http://schemas.microsoft.com/office/drawing/2014/main" id="{F26858DE-F99E-890B-4727-C6CD5F050300}"/>
                  </a:ext>
                </a:extLst>
              </p:cNvPr>
              <p:cNvSpPr/>
              <p:nvPr/>
            </p:nvSpPr>
            <p:spPr>
              <a:xfrm>
                <a:off x="7443570" y="3914775"/>
                <a:ext cx="428625" cy="40957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" name="Ellipse 15">
                <a:extLst>
                  <a:ext uri="{FF2B5EF4-FFF2-40B4-BE49-F238E27FC236}">
                    <a16:creationId xmlns:a16="http://schemas.microsoft.com/office/drawing/2014/main" id="{186871C7-CD1E-8ACF-14A7-F8080F34DDDA}"/>
                  </a:ext>
                </a:extLst>
              </p:cNvPr>
              <p:cNvSpPr/>
              <p:nvPr/>
            </p:nvSpPr>
            <p:spPr>
              <a:xfrm>
                <a:off x="5097298" y="5147090"/>
                <a:ext cx="428625" cy="40957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" name="Ellipse 16">
                <a:extLst>
                  <a:ext uri="{FF2B5EF4-FFF2-40B4-BE49-F238E27FC236}">
                    <a16:creationId xmlns:a16="http://schemas.microsoft.com/office/drawing/2014/main" id="{7B3FF849-98FC-6A9F-F362-BCCABEAAF479}"/>
                  </a:ext>
                </a:extLst>
              </p:cNvPr>
              <p:cNvSpPr/>
              <p:nvPr/>
            </p:nvSpPr>
            <p:spPr>
              <a:xfrm>
                <a:off x="6714712" y="5151846"/>
                <a:ext cx="428625" cy="40957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46ED6A42-5331-7416-AFF7-A628926E7F6B}"/>
                  </a:ext>
                </a:extLst>
              </p:cNvPr>
              <p:cNvSpPr txBox="1"/>
              <p:nvPr/>
            </p:nvSpPr>
            <p:spPr>
              <a:xfrm>
                <a:off x="4860530" y="3933925"/>
                <a:ext cx="2412316" cy="7181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b="0" i="0" u="none" strike="noStrike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</a:rPr>
                  <a:t>Cercle intérieur</a:t>
                </a:r>
                <a:endParaRPr lang="de-CH" dirty="0">
                  <a:solidFill>
                    <a:srgbClr val="FF0000"/>
                  </a:solidFill>
                </a:endParaRPr>
              </a:p>
              <a:p>
                <a:pPr algn="ctr"/>
                <a:endParaRPr lang="de-CH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5EDEA7FE-7844-CA29-BB0D-AE20718317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406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28" name="Fußzeilenplatzhalter 4">
            <a:extLst>
              <a:ext uri="{FF2B5EF4-FFF2-40B4-BE49-F238E27FC236}">
                <a16:creationId xmlns:a16="http://schemas.microsoft.com/office/drawing/2014/main" id="{DABFA9AF-7404-6585-B462-F37C38846E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27340119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9131FCA-C311-B42E-BBAB-A34B52677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39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de-DE" sz="2200" dirty="0" err="1">
                <a:solidFill>
                  <a:srgbClr val="4D952B"/>
                </a:solidFill>
              </a:rPr>
              <a:t>Débat</a:t>
            </a:r>
            <a:r>
              <a:rPr lang="de-DE" sz="2200" dirty="0">
                <a:solidFill>
                  <a:srgbClr val="4D952B"/>
                </a:solidFill>
              </a:rPr>
              <a:t> </a:t>
            </a:r>
            <a:r>
              <a:rPr lang="de-DE" sz="2200" dirty="0" err="1">
                <a:solidFill>
                  <a:srgbClr val="4D952B"/>
                </a:solidFill>
              </a:rPr>
              <a:t>d'Oxford</a:t>
            </a:r>
            <a:endParaRPr lang="de-DE" sz="2200" dirty="0">
              <a:solidFill>
                <a:srgbClr val="4D952B"/>
              </a:solidFill>
            </a:endParaRPr>
          </a:p>
          <a:p>
            <a:pPr marL="0" indent="0">
              <a:buNone/>
            </a:pPr>
            <a:endParaRPr lang="de-DE" sz="19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54C84A6-F520-A25A-4430-388EF9C3C1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AEE1EB-8B44-4728-A11F-54C2BBCC5F47}" type="slidenum">
              <a:rPr lang="de-CH" smtClean="0"/>
              <a:t>21</a:t>
            </a:fld>
            <a:endParaRPr lang="de-CH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E6EBBBC3-4BC5-7EE1-539E-71F596E7F743}"/>
              </a:ext>
            </a:extLst>
          </p:cNvPr>
          <p:cNvSpPr txBox="1">
            <a:spLocks/>
          </p:cNvSpPr>
          <p:nvPr/>
        </p:nvSpPr>
        <p:spPr>
          <a:xfrm>
            <a:off x="966764" y="1002937"/>
            <a:ext cx="11089232" cy="3708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>
                <a:latin typeface="+mn-lt"/>
              </a:rPr>
              <a:t> 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8732582-0D7A-DD47-A5DB-D1D2747DD819}"/>
              </a:ext>
            </a:extLst>
          </p:cNvPr>
          <p:cNvSpPr/>
          <p:nvPr/>
        </p:nvSpPr>
        <p:spPr>
          <a:xfrm>
            <a:off x="966763" y="1752913"/>
            <a:ext cx="10522644" cy="65827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C911E49-4ECA-F1E9-B469-542C404F5C83}"/>
              </a:ext>
            </a:extLst>
          </p:cNvPr>
          <p:cNvSpPr/>
          <p:nvPr/>
        </p:nvSpPr>
        <p:spPr>
          <a:xfrm>
            <a:off x="986604" y="5609175"/>
            <a:ext cx="10491470" cy="6897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421A54E-D45F-5398-058F-65B669365792}"/>
              </a:ext>
            </a:extLst>
          </p:cNvPr>
          <p:cNvSpPr/>
          <p:nvPr/>
        </p:nvSpPr>
        <p:spPr>
          <a:xfrm>
            <a:off x="966764" y="1864851"/>
            <a:ext cx="3717452" cy="2479523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7D81AD3-761A-D6D8-4FEA-7F15FCFB964E}"/>
              </a:ext>
            </a:extLst>
          </p:cNvPr>
          <p:cNvSpPr/>
          <p:nvPr/>
        </p:nvSpPr>
        <p:spPr>
          <a:xfrm>
            <a:off x="7771956" y="1857348"/>
            <a:ext cx="3717452" cy="2479523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7764907-673F-92D4-C228-62338CDE4889}"/>
              </a:ext>
            </a:extLst>
          </p:cNvPr>
          <p:cNvSpPr txBox="1"/>
          <p:nvPr/>
        </p:nvSpPr>
        <p:spPr>
          <a:xfrm>
            <a:off x="4964340" y="1817245"/>
            <a:ext cx="2527491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>
                <a:solidFill>
                  <a:schemeClr val="bg1"/>
                </a:solidFill>
              </a:rPr>
              <a:t>Mod</a:t>
            </a:r>
            <a:r>
              <a:rPr lang="en-US" b="1" dirty="0">
                <a:solidFill>
                  <a:schemeClr val="bg1"/>
                </a:solidFill>
              </a:rPr>
              <a:t>é</a:t>
            </a:r>
            <a:r>
              <a:rPr lang="de-CH" b="1" dirty="0">
                <a:solidFill>
                  <a:schemeClr val="bg1"/>
                </a:solidFill>
              </a:rPr>
              <a:t>ration</a:t>
            </a:r>
            <a:br>
              <a:rPr lang="de-CH" b="1" dirty="0">
                <a:solidFill>
                  <a:schemeClr val="bg1"/>
                </a:solidFill>
              </a:rPr>
            </a:br>
            <a:r>
              <a:rPr lang="en-US" sz="1800" b="1" dirty="0" err="1">
                <a:solidFill>
                  <a:schemeClr val="bg1"/>
                </a:solidFill>
              </a:rPr>
              <a:t>E</a:t>
            </a:r>
            <a:r>
              <a:rPr lang="en-US" b="1" dirty="0" err="1">
                <a:solidFill>
                  <a:schemeClr val="bg1"/>
                </a:solidFill>
              </a:rPr>
              <a:t>nseignant</a:t>
            </a:r>
            <a:r>
              <a:rPr lang="de-CH" b="1" dirty="0">
                <a:solidFill>
                  <a:schemeClr val="bg1"/>
                </a:solidFill>
              </a:rPr>
              <a:t>(e)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81412F95-3598-F790-5961-8ACBDD491861}"/>
              </a:ext>
            </a:extLst>
          </p:cNvPr>
          <p:cNvSpPr txBox="1"/>
          <p:nvPr/>
        </p:nvSpPr>
        <p:spPr>
          <a:xfrm>
            <a:off x="1199813" y="5646529"/>
            <a:ext cx="2527491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>
                <a:solidFill>
                  <a:schemeClr val="bg1"/>
                </a:solidFill>
              </a:rPr>
              <a:t>Publi</a:t>
            </a:r>
            <a:r>
              <a:rPr lang="en-US" b="1" dirty="0">
                <a:solidFill>
                  <a:schemeClr val="bg1"/>
                </a:solidFill>
              </a:rPr>
              <a:t>c</a:t>
            </a:r>
            <a:br>
              <a:rPr lang="de-CH" b="1" dirty="0">
                <a:solidFill>
                  <a:schemeClr val="bg1"/>
                </a:solidFill>
              </a:rPr>
            </a:br>
            <a:r>
              <a:rPr lang="de-CH" b="1" dirty="0">
                <a:solidFill>
                  <a:schemeClr val="bg1"/>
                </a:solidFill>
              </a:rPr>
              <a:t>(</a:t>
            </a:r>
            <a:r>
              <a:rPr lang="en-US" b="1" dirty="0">
                <a:solidFill>
                  <a:schemeClr val="bg1"/>
                </a:solidFill>
              </a:rPr>
              <a:t>c</a:t>
            </a:r>
            <a:r>
              <a:rPr lang="de-CH" b="1" dirty="0">
                <a:solidFill>
                  <a:schemeClr val="bg1"/>
                </a:solidFill>
              </a:rPr>
              <a:t>lasse)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1EF955E-1BDF-AA5C-59C2-A504FDABF200}"/>
              </a:ext>
            </a:extLst>
          </p:cNvPr>
          <p:cNvSpPr txBox="1"/>
          <p:nvPr/>
        </p:nvSpPr>
        <p:spPr>
          <a:xfrm rot="21600000">
            <a:off x="9954884" y="1961595"/>
            <a:ext cx="15345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/>
              <a:t>Contre</a:t>
            </a:r>
            <a:endParaRPr lang="de-CH" b="1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6A379E33-D3C1-4327-20A4-03C143B40919}"/>
              </a:ext>
            </a:extLst>
          </p:cNvPr>
          <p:cNvGrpSpPr/>
          <p:nvPr/>
        </p:nvGrpSpPr>
        <p:grpSpPr>
          <a:xfrm>
            <a:off x="7390888" y="2175695"/>
            <a:ext cx="2527491" cy="1633717"/>
            <a:chOff x="1187813" y="1580162"/>
            <a:chExt cx="2937164" cy="2072544"/>
          </a:xfrm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1AC25D1C-5964-4FA3-162F-79DD2BF63165}"/>
                </a:ext>
              </a:extLst>
            </p:cNvPr>
            <p:cNvGrpSpPr/>
            <p:nvPr/>
          </p:nvGrpSpPr>
          <p:grpSpPr>
            <a:xfrm>
              <a:off x="2391903" y="1580162"/>
              <a:ext cx="660401" cy="1161610"/>
              <a:chOff x="5189024" y="4035588"/>
              <a:chExt cx="660401" cy="1161610"/>
            </a:xfrm>
          </p:grpSpPr>
          <p:sp>
            <p:nvSpPr>
              <p:cNvPr id="18" name="Flussdiagramm: Verzögerung 17">
                <a:extLst>
                  <a:ext uri="{FF2B5EF4-FFF2-40B4-BE49-F238E27FC236}">
                    <a16:creationId xmlns:a16="http://schemas.microsoft.com/office/drawing/2014/main" id="{61F344C0-1280-EFCF-A823-8FC90A197E9D}"/>
                  </a:ext>
                </a:extLst>
              </p:cNvPr>
              <p:cNvSpPr/>
              <p:nvPr/>
            </p:nvSpPr>
            <p:spPr>
              <a:xfrm rot="16200000">
                <a:off x="5152079" y="4499852"/>
                <a:ext cx="734291" cy="660401"/>
              </a:xfrm>
              <a:prstGeom prst="flowChartDelay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sp>
            <p:nvSpPr>
              <p:cNvPr id="19" name="Ellipse 18">
                <a:extLst>
                  <a:ext uri="{FF2B5EF4-FFF2-40B4-BE49-F238E27FC236}">
                    <a16:creationId xmlns:a16="http://schemas.microsoft.com/office/drawing/2014/main" id="{2D1EB49B-646B-F20A-75EA-CCC07AC4D1F8}"/>
                  </a:ext>
                </a:extLst>
              </p:cNvPr>
              <p:cNvSpPr/>
              <p:nvPr/>
            </p:nvSpPr>
            <p:spPr>
              <a:xfrm>
                <a:off x="5319966" y="4035588"/>
                <a:ext cx="424872" cy="404091"/>
              </a:xfrm>
              <a:prstGeom prst="ellipse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359AFC9C-D49A-DF56-DC41-2949D230061F}"/>
                </a:ext>
              </a:extLst>
            </p:cNvPr>
            <p:cNvSpPr txBox="1"/>
            <p:nvPr/>
          </p:nvSpPr>
          <p:spPr>
            <a:xfrm>
              <a:off x="1187813" y="2832767"/>
              <a:ext cx="2937164" cy="819939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/>
                <a:t>1er.ère</a:t>
              </a:r>
              <a:r>
                <a:rPr lang="en-US" dirty="0"/>
                <a:t> </a:t>
              </a:r>
            </a:p>
            <a:p>
              <a:pPr algn="ctr"/>
              <a:r>
                <a:rPr lang="en-US" dirty="0" err="1"/>
                <a:t>Intervenant.e</a:t>
              </a:r>
              <a:endParaRPr lang="de-CH" dirty="0"/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F1D9B2FD-6676-7E46-D47E-AF3F2E706911}"/>
              </a:ext>
            </a:extLst>
          </p:cNvPr>
          <p:cNvGrpSpPr/>
          <p:nvPr/>
        </p:nvGrpSpPr>
        <p:grpSpPr>
          <a:xfrm>
            <a:off x="8759522" y="2493097"/>
            <a:ext cx="2527491" cy="1625235"/>
            <a:chOff x="1495213" y="1614569"/>
            <a:chExt cx="2937164" cy="2061784"/>
          </a:xfrm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00E1CF10-8865-4AB5-6FE5-FC10BB2E1B39}"/>
                </a:ext>
              </a:extLst>
            </p:cNvPr>
            <p:cNvGrpSpPr/>
            <p:nvPr/>
          </p:nvGrpSpPr>
          <p:grpSpPr>
            <a:xfrm>
              <a:off x="2638480" y="1614569"/>
              <a:ext cx="660401" cy="1190113"/>
              <a:chOff x="5435601" y="4069995"/>
              <a:chExt cx="660401" cy="1190113"/>
            </a:xfrm>
          </p:grpSpPr>
          <p:sp>
            <p:nvSpPr>
              <p:cNvPr id="23" name="Flussdiagramm: Verzögerung 22">
                <a:extLst>
                  <a:ext uri="{FF2B5EF4-FFF2-40B4-BE49-F238E27FC236}">
                    <a16:creationId xmlns:a16="http://schemas.microsoft.com/office/drawing/2014/main" id="{37911DA1-0053-B130-8EA1-683D1A67A74D}"/>
                  </a:ext>
                </a:extLst>
              </p:cNvPr>
              <p:cNvSpPr/>
              <p:nvPr/>
            </p:nvSpPr>
            <p:spPr>
              <a:xfrm rot="16200000">
                <a:off x="5398656" y="4562762"/>
                <a:ext cx="734291" cy="660401"/>
              </a:xfrm>
              <a:prstGeom prst="flowChartDelay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FB71F31A-184C-BFD8-630E-82D030689A49}"/>
                  </a:ext>
                </a:extLst>
              </p:cNvPr>
              <p:cNvSpPr/>
              <p:nvPr/>
            </p:nvSpPr>
            <p:spPr>
              <a:xfrm>
                <a:off x="5543594" y="4069995"/>
                <a:ext cx="424872" cy="404091"/>
              </a:xfrm>
              <a:prstGeom prst="ellipse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6F279989-9BBF-E2B0-42B9-2FD77EDB65FE}"/>
                </a:ext>
              </a:extLst>
            </p:cNvPr>
            <p:cNvSpPr txBox="1"/>
            <p:nvPr/>
          </p:nvSpPr>
          <p:spPr>
            <a:xfrm>
              <a:off x="1495213" y="2856414"/>
              <a:ext cx="2937164" cy="819939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2e </a:t>
              </a:r>
            </a:p>
            <a:p>
              <a:pPr algn="ctr"/>
              <a:r>
                <a:rPr lang="en-US" dirty="0" err="1"/>
                <a:t>Intervenant.e</a:t>
              </a:r>
              <a:endParaRPr lang="de-CH" dirty="0"/>
            </a:p>
          </p:txBody>
        </p:sp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90FC3C9D-2A3B-26F3-7CB5-447D0A33FB1F}"/>
              </a:ext>
            </a:extLst>
          </p:cNvPr>
          <p:cNvGrpSpPr/>
          <p:nvPr/>
        </p:nvGrpSpPr>
        <p:grpSpPr>
          <a:xfrm>
            <a:off x="5928811" y="809173"/>
            <a:ext cx="614800" cy="1030748"/>
            <a:chOff x="8884970" y="1608287"/>
            <a:chExt cx="660401" cy="1199132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96221354-DD6D-E93F-0C65-F5F91136BF15}"/>
                </a:ext>
              </a:extLst>
            </p:cNvPr>
            <p:cNvSpPr/>
            <p:nvPr/>
          </p:nvSpPr>
          <p:spPr>
            <a:xfrm>
              <a:off x="9009306" y="1608287"/>
              <a:ext cx="424872" cy="404091"/>
            </a:xfrm>
            <a:prstGeom prst="ellipse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7" name="Flussdiagramm: Verzögerung 26">
              <a:extLst>
                <a:ext uri="{FF2B5EF4-FFF2-40B4-BE49-F238E27FC236}">
                  <a16:creationId xmlns:a16="http://schemas.microsoft.com/office/drawing/2014/main" id="{333A1D63-38D6-4E56-E793-BD6BE1952C41}"/>
                </a:ext>
              </a:extLst>
            </p:cNvPr>
            <p:cNvSpPr/>
            <p:nvPr/>
          </p:nvSpPr>
          <p:spPr>
            <a:xfrm rot="16200000">
              <a:off x="8848025" y="2110073"/>
              <a:ext cx="734291" cy="660401"/>
            </a:xfrm>
            <a:prstGeom prst="flowChartDelay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pic>
        <p:nvPicPr>
          <p:cNvPr id="28" name="Grafik 27">
            <a:extLst>
              <a:ext uri="{FF2B5EF4-FFF2-40B4-BE49-F238E27FC236}">
                <a16:creationId xmlns:a16="http://schemas.microsoft.com/office/drawing/2014/main" id="{BCCF39EB-813F-047F-C4A2-1DD02A64014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 flipH="1">
            <a:off x="5563300" y="1131843"/>
            <a:ext cx="570544" cy="675376"/>
          </a:xfrm>
          <a:prstGeom prst="rect">
            <a:avLst/>
          </a:prstGeom>
        </p:spPr>
      </p:pic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7B3B9B9B-CB2A-F938-F3E5-84F1093696D5}"/>
              </a:ext>
            </a:extLst>
          </p:cNvPr>
          <p:cNvGrpSpPr/>
          <p:nvPr/>
        </p:nvGrpSpPr>
        <p:grpSpPr>
          <a:xfrm>
            <a:off x="2535346" y="2118822"/>
            <a:ext cx="2527491" cy="1632260"/>
            <a:chOff x="1495213" y="1605655"/>
            <a:chExt cx="2937164" cy="2070697"/>
          </a:xfrm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grpSp>
          <p:nvGrpSpPr>
            <p:cNvPr id="30" name="Gruppieren 29">
              <a:extLst>
                <a:ext uri="{FF2B5EF4-FFF2-40B4-BE49-F238E27FC236}">
                  <a16:creationId xmlns:a16="http://schemas.microsoft.com/office/drawing/2014/main" id="{1EAD2A6D-1891-CDA4-9AB3-10A4D273813E}"/>
                </a:ext>
              </a:extLst>
            </p:cNvPr>
            <p:cNvGrpSpPr/>
            <p:nvPr/>
          </p:nvGrpSpPr>
          <p:grpSpPr>
            <a:xfrm>
              <a:off x="2638480" y="1605655"/>
              <a:ext cx="660401" cy="1199027"/>
              <a:chOff x="5435601" y="4061081"/>
              <a:chExt cx="660401" cy="1199027"/>
            </a:xfrm>
          </p:grpSpPr>
          <p:sp>
            <p:nvSpPr>
              <p:cNvPr id="32" name="Flussdiagramm: Verzögerung 31">
                <a:extLst>
                  <a:ext uri="{FF2B5EF4-FFF2-40B4-BE49-F238E27FC236}">
                    <a16:creationId xmlns:a16="http://schemas.microsoft.com/office/drawing/2014/main" id="{983C7D92-F3A5-62F5-9DC6-5E0B7CB365EC}"/>
                  </a:ext>
                </a:extLst>
              </p:cNvPr>
              <p:cNvSpPr/>
              <p:nvPr/>
            </p:nvSpPr>
            <p:spPr>
              <a:xfrm rot="16200000">
                <a:off x="5398656" y="4562762"/>
                <a:ext cx="734291" cy="660401"/>
              </a:xfrm>
              <a:prstGeom prst="flowChartDelay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sp>
            <p:nvSpPr>
              <p:cNvPr id="33" name="Ellipse 32">
                <a:extLst>
                  <a:ext uri="{FF2B5EF4-FFF2-40B4-BE49-F238E27FC236}">
                    <a16:creationId xmlns:a16="http://schemas.microsoft.com/office/drawing/2014/main" id="{FA35D9A8-6546-EACC-F6D9-612D7B019350}"/>
                  </a:ext>
                </a:extLst>
              </p:cNvPr>
              <p:cNvSpPr/>
              <p:nvPr/>
            </p:nvSpPr>
            <p:spPr>
              <a:xfrm>
                <a:off x="5553487" y="4061081"/>
                <a:ext cx="424872" cy="404091"/>
              </a:xfrm>
              <a:prstGeom prst="ellipse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B2FC57F4-E1A5-B212-BBC1-9D43836109BE}"/>
                </a:ext>
              </a:extLst>
            </p:cNvPr>
            <p:cNvSpPr txBox="1"/>
            <p:nvPr/>
          </p:nvSpPr>
          <p:spPr>
            <a:xfrm>
              <a:off x="1495213" y="2856413"/>
              <a:ext cx="2937164" cy="819939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/>
                <a:t>1er.ère</a:t>
              </a:r>
              <a:r>
                <a:rPr lang="en-US" dirty="0"/>
                <a:t> </a:t>
              </a:r>
            </a:p>
            <a:p>
              <a:pPr algn="ctr"/>
              <a:r>
                <a:rPr lang="en-US" dirty="0" err="1"/>
                <a:t>Intervenant.e</a:t>
              </a:r>
              <a:endParaRPr lang="de-CH" dirty="0"/>
            </a:p>
          </p:txBody>
        </p:sp>
      </p:grp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0992D9C3-B898-BFA0-0B7D-F15DA1ECD310}"/>
              </a:ext>
            </a:extLst>
          </p:cNvPr>
          <p:cNvGrpSpPr/>
          <p:nvPr/>
        </p:nvGrpSpPr>
        <p:grpSpPr>
          <a:xfrm>
            <a:off x="4546700" y="4518319"/>
            <a:ext cx="3362766" cy="1622183"/>
            <a:chOff x="3357463" y="4697153"/>
            <a:chExt cx="3668509" cy="1798540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35" name="Gruppieren 34">
              <a:extLst>
                <a:ext uri="{FF2B5EF4-FFF2-40B4-BE49-F238E27FC236}">
                  <a16:creationId xmlns:a16="http://schemas.microsoft.com/office/drawing/2014/main" id="{C5FD6C06-94D0-B2AC-C316-0E6CF59AD8F9}"/>
                </a:ext>
              </a:extLst>
            </p:cNvPr>
            <p:cNvGrpSpPr/>
            <p:nvPr/>
          </p:nvGrpSpPr>
          <p:grpSpPr>
            <a:xfrm>
              <a:off x="6365571" y="4950798"/>
              <a:ext cx="660401" cy="1199027"/>
              <a:chOff x="5435601" y="4061081"/>
              <a:chExt cx="660401" cy="1199027"/>
            </a:xfrm>
          </p:grpSpPr>
          <p:sp>
            <p:nvSpPr>
              <p:cNvPr id="57" name="Flussdiagramm: Verzögerung 56">
                <a:extLst>
                  <a:ext uri="{FF2B5EF4-FFF2-40B4-BE49-F238E27FC236}">
                    <a16:creationId xmlns:a16="http://schemas.microsoft.com/office/drawing/2014/main" id="{472CEE06-9DD7-743E-FF33-98BC52054473}"/>
                  </a:ext>
                </a:extLst>
              </p:cNvPr>
              <p:cNvSpPr/>
              <p:nvPr/>
            </p:nvSpPr>
            <p:spPr>
              <a:xfrm rot="16200000">
                <a:off x="5398656" y="4562762"/>
                <a:ext cx="734291" cy="660401"/>
              </a:xfrm>
              <a:prstGeom prst="flowChartDelay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sp>
            <p:nvSpPr>
              <p:cNvPr id="58" name="Ellipse 57">
                <a:extLst>
                  <a:ext uri="{FF2B5EF4-FFF2-40B4-BE49-F238E27FC236}">
                    <a16:creationId xmlns:a16="http://schemas.microsoft.com/office/drawing/2014/main" id="{F41552B8-0824-13B9-578F-0AD500CE7111}"/>
                  </a:ext>
                </a:extLst>
              </p:cNvPr>
              <p:cNvSpPr/>
              <p:nvPr/>
            </p:nvSpPr>
            <p:spPr>
              <a:xfrm>
                <a:off x="5553487" y="4061081"/>
                <a:ext cx="424872" cy="404091"/>
              </a:xfrm>
              <a:prstGeom prst="ellipse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E623C1FD-0300-BC21-75CC-9DB47399FCC6}"/>
                </a:ext>
              </a:extLst>
            </p:cNvPr>
            <p:cNvGrpSpPr/>
            <p:nvPr/>
          </p:nvGrpSpPr>
          <p:grpSpPr>
            <a:xfrm>
              <a:off x="3902544" y="4938899"/>
              <a:ext cx="660401" cy="1199027"/>
              <a:chOff x="5435601" y="4061081"/>
              <a:chExt cx="660401" cy="1199027"/>
            </a:xfrm>
          </p:grpSpPr>
          <p:sp>
            <p:nvSpPr>
              <p:cNvPr id="55" name="Flussdiagramm: Verzögerung 54">
                <a:extLst>
                  <a:ext uri="{FF2B5EF4-FFF2-40B4-BE49-F238E27FC236}">
                    <a16:creationId xmlns:a16="http://schemas.microsoft.com/office/drawing/2014/main" id="{B97C41B5-289B-C1B6-E31B-73E3C0A6394F}"/>
                  </a:ext>
                </a:extLst>
              </p:cNvPr>
              <p:cNvSpPr/>
              <p:nvPr/>
            </p:nvSpPr>
            <p:spPr>
              <a:xfrm rot="16200000">
                <a:off x="5398656" y="4562762"/>
                <a:ext cx="734291" cy="660401"/>
              </a:xfrm>
              <a:prstGeom prst="flowChartDelay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sp>
            <p:nvSpPr>
              <p:cNvPr id="56" name="Ellipse 55">
                <a:extLst>
                  <a:ext uri="{FF2B5EF4-FFF2-40B4-BE49-F238E27FC236}">
                    <a16:creationId xmlns:a16="http://schemas.microsoft.com/office/drawing/2014/main" id="{8040ADD3-09E2-E79E-AA3B-FB9B32E63B5D}"/>
                  </a:ext>
                </a:extLst>
              </p:cNvPr>
              <p:cNvSpPr/>
              <p:nvPr/>
            </p:nvSpPr>
            <p:spPr>
              <a:xfrm>
                <a:off x="5553487" y="4061081"/>
                <a:ext cx="424872" cy="404091"/>
              </a:xfrm>
              <a:prstGeom prst="ellipse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grpSp>
          <p:nvGrpSpPr>
            <p:cNvPr id="37" name="Gruppieren 36">
              <a:extLst>
                <a:ext uri="{FF2B5EF4-FFF2-40B4-BE49-F238E27FC236}">
                  <a16:creationId xmlns:a16="http://schemas.microsoft.com/office/drawing/2014/main" id="{4AB28B53-96D1-4CF2-1DD6-CD6CA51B10EA}"/>
                </a:ext>
              </a:extLst>
            </p:cNvPr>
            <p:cNvGrpSpPr/>
            <p:nvPr/>
          </p:nvGrpSpPr>
          <p:grpSpPr>
            <a:xfrm>
              <a:off x="3357463" y="5225624"/>
              <a:ext cx="660401" cy="1199027"/>
              <a:chOff x="5435601" y="4061081"/>
              <a:chExt cx="660401" cy="1199027"/>
            </a:xfrm>
          </p:grpSpPr>
          <p:sp>
            <p:nvSpPr>
              <p:cNvPr id="53" name="Flussdiagramm: Verzögerung 52">
                <a:extLst>
                  <a:ext uri="{FF2B5EF4-FFF2-40B4-BE49-F238E27FC236}">
                    <a16:creationId xmlns:a16="http://schemas.microsoft.com/office/drawing/2014/main" id="{4FD0AB7A-0D95-1406-749E-9C1ACAF9C392}"/>
                  </a:ext>
                </a:extLst>
              </p:cNvPr>
              <p:cNvSpPr/>
              <p:nvPr/>
            </p:nvSpPr>
            <p:spPr>
              <a:xfrm rot="16200000">
                <a:off x="5398656" y="4562762"/>
                <a:ext cx="734291" cy="660401"/>
              </a:xfrm>
              <a:prstGeom prst="flowChartDelay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sp>
            <p:nvSpPr>
              <p:cNvPr id="54" name="Ellipse 53">
                <a:extLst>
                  <a:ext uri="{FF2B5EF4-FFF2-40B4-BE49-F238E27FC236}">
                    <a16:creationId xmlns:a16="http://schemas.microsoft.com/office/drawing/2014/main" id="{E0DB64E2-8E00-A82A-0426-1EB71169B3DC}"/>
                  </a:ext>
                </a:extLst>
              </p:cNvPr>
              <p:cNvSpPr/>
              <p:nvPr/>
            </p:nvSpPr>
            <p:spPr>
              <a:xfrm>
                <a:off x="5553487" y="4061081"/>
                <a:ext cx="424872" cy="404091"/>
              </a:xfrm>
              <a:prstGeom prst="ellipse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grpSp>
          <p:nvGrpSpPr>
            <p:cNvPr id="38" name="Gruppieren 37">
              <a:extLst>
                <a:ext uri="{FF2B5EF4-FFF2-40B4-BE49-F238E27FC236}">
                  <a16:creationId xmlns:a16="http://schemas.microsoft.com/office/drawing/2014/main" id="{5A4C5017-5BE5-C6FA-22A7-B852A9834705}"/>
                </a:ext>
              </a:extLst>
            </p:cNvPr>
            <p:cNvGrpSpPr/>
            <p:nvPr/>
          </p:nvGrpSpPr>
          <p:grpSpPr>
            <a:xfrm>
              <a:off x="5705171" y="4697153"/>
              <a:ext cx="660401" cy="1199027"/>
              <a:chOff x="5435601" y="4061081"/>
              <a:chExt cx="660401" cy="1199027"/>
            </a:xfrm>
          </p:grpSpPr>
          <p:sp>
            <p:nvSpPr>
              <p:cNvPr id="51" name="Flussdiagramm: Verzögerung 50">
                <a:extLst>
                  <a:ext uri="{FF2B5EF4-FFF2-40B4-BE49-F238E27FC236}">
                    <a16:creationId xmlns:a16="http://schemas.microsoft.com/office/drawing/2014/main" id="{BE85D37B-1DD9-4303-E8CB-945D81AA3F75}"/>
                  </a:ext>
                </a:extLst>
              </p:cNvPr>
              <p:cNvSpPr/>
              <p:nvPr/>
            </p:nvSpPr>
            <p:spPr>
              <a:xfrm rot="16200000">
                <a:off x="5398656" y="4562762"/>
                <a:ext cx="734291" cy="660401"/>
              </a:xfrm>
              <a:prstGeom prst="flowChartDelay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sp>
            <p:nvSpPr>
              <p:cNvPr id="52" name="Ellipse 51">
                <a:extLst>
                  <a:ext uri="{FF2B5EF4-FFF2-40B4-BE49-F238E27FC236}">
                    <a16:creationId xmlns:a16="http://schemas.microsoft.com/office/drawing/2014/main" id="{6033535D-3866-B789-35F7-6751DE6453D1}"/>
                  </a:ext>
                </a:extLst>
              </p:cNvPr>
              <p:cNvSpPr/>
              <p:nvPr/>
            </p:nvSpPr>
            <p:spPr>
              <a:xfrm>
                <a:off x="5553487" y="4061081"/>
                <a:ext cx="424872" cy="404091"/>
              </a:xfrm>
              <a:prstGeom prst="ellipse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grpSp>
          <p:nvGrpSpPr>
            <p:cNvPr id="39" name="Gruppieren 38">
              <a:extLst>
                <a:ext uri="{FF2B5EF4-FFF2-40B4-BE49-F238E27FC236}">
                  <a16:creationId xmlns:a16="http://schemas.microsoft.com/office/drawing/2014/main" id="{16B7A193-80B6-4980-2A8E-3739EEDE34A3}"/>
                </a:ext>
              </a:extLst>
            </p:cNvPr>
            <p:cNvGrpSpPr/>
            <p:nvPr/>
          </p:nvGrpSpPr>
          <p:grpSpPr>
            <a:xfrm>
              <a:off x="4327678" y="5090845"/>
              <a:ext cx="660401" cy="1199027"/>
              <a:chOff x="5435601" y="4061081"/>
              <a:chExt cx="660401" cy="1199027"/>
            </a:xfrm>
          </p:grpSpPr>
          <p:sp>
            <p:nvSpPr>
              <p:cNvPr id="49" name="Flussdiagramm: Verzögerung 48">
                <a:extLst>
                  <a:ext uri="{FF2B5EF4-FFF2-40B4-BE49-F238E27FC236}">
                    <a16:creationId xmlns:a16="http://schemas.microsoft.com/office/drawing/2014/main" id="{5E9B7E60-967C-5DCB-1FB7-A53C91C48631}"/>
                  </a:ext>
                </a:extLst>
              </p:cNvPr>
              <p:cNvSpPr/>
              <p:nvPr/>
            </p:nvSpPr>
            <p:spPr>
              <a:xfrm rot="16200000">
                <a:off x="5398656" y="4562762"/>
                <a:ext cx="734291" cy="660401"/>
              </a:xfrm>
              <a:prstGeom prst="flowChartDelay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sp>
            <p:nvSpPr>
              <p:cNvPr id="50" name="Ellipse 49">
                <a:extLst>
                  <a:ext uri="{FF2B5EF4-FFF2-40B4-BE49-F238E27FC236}">
                    <a16:creationId xmlns:a16="http://schemas.microsoft.com/office/drawing/2014/main" id="{34C9D46F-7BC5-A278-7C9E-A526F8B3316C}"/>
                  </a:ext>
                </a:extLst>
              </p:cNvPr>
              <p:cNvSpPr/>
              <p:nvPr/>
            </p:nvSpPr>
            <p:spPr>
              <a:xfrm>
                <a:off x="5553487" y="4061081"/>
                <a:ext cx="424872" cy="404091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EF18742B-AD79-AFC0-1B8D-5A70BAE28253}"/>
                </a:ext>
              </a:extLst>
            </p:cNvPr>
            <p:cNvGrpSpPr/>
            <p:nvPr/>
          </p:nvGrpSpPr>
          <p:grpSpPr>
            <a:xfrm>
              <a:off x="5917485" y="5296666"/>
              <a:ext cx="660401" cy="1199027"/>
              <a:chOff x="5435601" y="4061081"/>
              <a:chExt cx="660401" cy="1199027"/>
            </a:xfrm>
          </p:grpSpPr>
          <p:sp>
            <p:nvSpPr>
              <p:cNvPr id="47" name="Flussdiagramm: Verzögerung 46">
                <a:extLst>
                  <a:ext uri="{FF2B5EF4-FFF2-40B4-BE49-F238E27FC236}">
                    <a16:creationId xmlns:a16="http://schemas.microsoft.com/office/drawing/2014/main" id="{EA2D8FBD-E6AD-6641-37D8-F1BF4C6C5329}"/>
                  </a:ext>
                </a:extLst>
              </p:cNvPr>
              <p:cNvSpPr/>
              <p:nvPr/>
            </p:nvSpPr>
            <p:spPr>
              <a:xfrm rot="16200000">
                <a:off x="5398656" y="4562762"/>
                <a:ext cx="734291" cy="660401"/>
              </a:xfrm>
              <a:prstGeom prst="flowChartDelay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sp>
            <p:nvSpPr>
              <p:cNvPr id="48" name="Ellipse 47">
                <a:extLst>
                  <a:ext uri="{FF2B5EF4-FFF2-40B4-BE49-F238E27FC236}">
                    <a16:creationId xmlns:a16="http://schemas.microsoft.com/office/drawing/2014/main" id="{12D7D894-0227-F6F3-C429-EE3300C14A88}"/>
                  </a:ext>
                </a:extLst>
              </p:cNvPr>
              <p:cNvSpPr/>
              <p:nvPr/>
            </p:nvSpPr>
            <p:spPr>
              <a:xfrm>
                <a:off x="5553487" y="4061081"/>
                <a:ext cx="424872" cy="404091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grpSp>
          <p:nvGrpSpPr>
            <p:cNvPr id="41" name="Gruppieren 40">
              <a:extLst>
                <a:ext uri="{FF2B5EF4-FFF2-40B4-BE49-F238E27FC236}">
                  <a16:creationId xmlns:a16="http://schemas.microsoft.com/office/drawing/2014/main" id="{988025EE-5478-2ECF-A70D-5642131ED024}"/>
                </a:ext>
              </a:extLst>
            </p:cNvPr>
            <p:cNvGrpSpPr/>
            <p:nvPr/>
          </p:nvGrpSpPr>
          <p:grpSpPr>
            <a:xfrm>
              <a:off x="4922792" y="4843029"/>
              <a:ext cx="660401" cy="1199027"/>
              <a:chOff x="5435601" y="4061081"/>
              <a:chExt cx="660401" cy="1199027"/>
            </a:xfrm>
          </p:grpSpPr>
          <p:sp>
            <p:nvSpPr>
              <p:cNvPr id="45" name="Flussdiagramm: Verzögerung 44">
                <a:extLst>
                  <a:ext uri="{FF2B5EF4-FFF2-40B4-BE49-F238E27FC236}">
                    <a16:creationId xmlns:a16="http://schemas.microsoft.com/office/drawing/2014/main" id="{87267332-D224-492C-BAA9-C67017FCA4F6}"/>
                  </a:ext>
                </a:extLst>
              </p:cNvPr>
              <p:cNvSpPr/>
              <p:nvPr/>
            </p:nvSpPr>
            <p:spPr>
              <a:xfrm rot="16200000">
                <a:off x="5398656" y="4562762"/>
                <a:ext cx="734291" cy="660401"/>
              </a:xfrm>
              <a:prstGeom prst="flowChartDelay">
                <a:avLst/>
              </a:prstGeom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sp>
            <p:nvSpPr>
              <p:cNvPr id="46" name="Ellipse 45">
                <a:extLst>
                  <a:ext uri="{FF2B5EF4-FFF2-40B4-BE49-F238E27FC236}">
                    <a16:creationId xmlns:a16="http://schemas.microsoft.com/office/drawing/2014/main" id="{59F4CC4B-C393-61AC-32E8-5B18F2C59114}"/>
                  </a:ext>
                </a:extLst>
              </p:cNvPr>
              <p:cNvSpPr/>
              <p:nvPr/>
            </p:nvSpPr>
            <p:spPr>
              <a:xfrm>
                <a:off x="5553487" y="4061081"/>
                <a:ext cx="424872" cy="404091"/>
              </a:xfrm>
              <a:prstGeom prst="ellipse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grpSp>
          <p:nvGrpSpPr>
            <p:cNvPr id="42" name="Gruppieren 41">
              <a:extLst>
                <a:ext uri="{FF2B5EF4-FFF2-40B4-BE49-F238E27FC236}">
                  <a16:creationId xmlns:a16="http://schemas.microsoft.com/office/drawing/2014/main" id="{DBC1A14F-14C1-F610-CF18-B8C29D0E47B6}"/>
                </a:ext>
              </a:extLst>
            </p:cNvPr>
            <p:cNvGrpSpPr/>
            <p:nvPr/>
          </p:nvGrpSpPr>
          <p:grpSpPr>
            <a:xfrm>
              <a:off x="5349920" y="5146221"/>
              <a:ext cx="660401" cy="1199027"/>
              <a:chOff x="5435601" y="4061081"/>
              <a:chExt cx="660401" cy="1199027"/>
            </a:xfrm>
          </p:grpSpPr>
          <p:sp>
            <p:nvSpPr>
              <p:cNvPr id="43" name="Flussdiagramm: Verzögerung 42">
                <a:extLst>
                  <a:ext uri="{FF2B5EF4-FFF2-40B4-BE49-F238E27FC236}">
                    <a16:creationId xmlns:a16="http://schemas.microsoft.com/office/drawing/2014/main" id="{482AA881-FC04-87ED-9852-3F3F2A2CE42F}"/>
                  </a:ext>
                </a:extLst>
              </p:cNvPr>
              <p:cNvSpPr/>
              <p:nvPr/>
            </p:nvSpPr>
            <p:spPr>
              <a:xfrm rot="16200000">
                <a:off x="5398656" y="4562762"/>
                <a:ext cx="734291" cy="660401"/>
              </a:xfrm>
              <a:prstGeom prst="flowChartDelay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sp>
            <p:nvSpPr>
              <p:cNvPr id="44" name="Ellipse 43">
                <a:extLst>
                  <a:ext uri="{FF2B5EF4-FFF2-40B4-BE49-F238E27FC236}">
                    <a16:creationId xmlns:a16="http://schemas.microsoft.com/office/drawing/2014/main" id="{329BFDE0-9079-7971-92FD-0569EA569B6B}"/>
                  </a:ext>
                </a:extLst>
              </p:cNvPr>
              <p:cNvSpPr/>
              <p:nvPr/>
            </p:nvSpPr>
            <p:spPr>
              <a:xfrm>
                <a:off x="5553487" y="4061081"/>
                <a:ext cx="424872" cy="404091"/>
              </a:xfrm>
              <a:prstGeom prst="ellipse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</p:grp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9B7B3484-459E-0497-ACF3-DE7411002CEE}"/>
              </a:ext>
            </a:extLst>
          </p:cNvPr>
          <p:cNvGrpSpPr/>
          <p:nvPr/>
        </p:nvGrpSpPr>
        <p:grpSpPr>
          <a:xfrm>
            <a:off x="1292660" y="2513005"/>
            <a:ext cx="2527491" cy="1625235"/>
            <a:chOff x="1495213" y="1614569"/>
            <a:chExt cx="2937164" cy="2061784"/>
          </a:xfrm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grpSp>
          <p:nvGrpSpPr>
            <p:cNvPr id="60" name="Gruppieren 59">
              <a:extLst>
                <a:ext uri="{FF2B5EF4-FFF2-40B4-BE49-F238E27FC236}">
                  <a16:creationId xmlns:a16="http://schemas.microsoft.com/office/drawing/2014/main" id="{2ECCCE97-378D-9E6E-EDDC-6199F5FBC828}"/>
                </a:ext>
              </a:extLst>
            </p:cNvPr>
            <p:cNvGrpSpPr/>
            <p:nvPr/>
          </p:nvGrpSpPr>
          <p:grpSpPr>
            <a:xfrm>
              <a:off x="2638480" y="1614569"/>
              <a:ext cx="660401" cy="1190113"/>
              <a:chOff x="5435601" y="4069995"/>
              <a:chExt cx="660401" cy="1190113"/>
            </a:xfrm>
          </p:grpSpPr>
          <p:sp>
            <p:nvSpPr>
              <p:cNvPr id="62" name="Flussdiagramm: Verzögerung 61">
                <a:extLst>
                  <a:ext uri="{FF2B5EF4-FFF2-40B4-BE49-F238E27FC236}">
                    <a16:creationId xmlns:a16="http://schemas.microsoft.com/office/drawing/2014/main" id="{D4172F4A-0E62-729E-D257-19D56865C8F3}"/>
                  </a:ext>
                </a:extLst>
              </p:cNvPr>
              <p:cNvSpPr/>
              <p:nvPr/>
            </p:nvSpPr>
            <p:spPr>
              <a:xfrm rot="16200000">
                <a:off x="5398656" y="4562762"/>
                <a:ext cx="734291" cy="660401"/>
              </a:xfrm>
              <a:prstGeom prst="flowChartDelay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sp>
            <p:nvSpPr>
              <p:cNvPr id="63" name="Ellipse 62">
                <a:extLst>
                  <a:ext uri="{FF2B5EF4-FFF2-40B4-BE49-F238E27FC236}">
                    <a16:creationId xmlns:a16="http://schemas.microsoft.com/office/drawing/2014/main" id="{DDD7D450-FE05-1C83-685E-8BACDDCA1EE7}"/>
                  </a:ext>
                </a:extLst>
              </p:cNvPr>
              <p:cNvSpPr/>
              <p:nvPr/>
            </p:nvSpPr>
            <p:spPr>
              <a:xfrm>
                <a:off x="5543594" y="4069995"/>
                <a:ext cx="424872" cy="404091"/>
              </a:xfrm>
              <a:prstGeom prst="ellipse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sp>
          <p:nvSpPr>
            <p:cNvPr id="61" name="Textfeld 60">
              <a:extLst>
                <a:ext uri="{FF2B5EF4-FFF2-40B4-BE49-F238E27FC236}">
                  <a16:creationId xmlns:a16="http://schemas.microsoft.com/office/drawing/2014/main" id="{9570CFA1-0653-6361-155B-87267BC91A27}"/>
                </a:ext>
              </a:extLst>
            </p:cNvPr>
            <p:cNvSpPr txBox="1"/>
            <p:nvPr/>
          </p:nvSpPr>
          <p:spPr>
            <a:xfrm>
              <a:off x="1495213" y="2856414"/>
              <a:ext cx="2937164" cy="819939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2e </a:t>
              </a:r>
            </a:p>
            <a:p>
              <a:pPr algn="ctr"/>
              <a:r>
                <a:rPr lang="en-US" dirty="0" err="1"/>
                <a:t>Intervenant.e</a:t>
              </a:r>
              <a:endParaRPr lang="de-CH" dirty="0"/>
            </a:p>
          </p:txBody>
        </p:sp>
      </p:grpSp>
      <p:sp>
        <p:nvSpPr>
          <p:cNvPr id="64" name="Textfeld 63">
            <a:extLst>
              <a:ext uri="{FF2B5EF4-FFF2-40B4-BE49-F238E27FC236}">
                <a16:creationId xmlns:a16="http://schemas.microsoft.com/office/drawing/2014/main" id="{00E201E3-FCFB-7960-B44E-F5677AD35E5C}"/>
              </a:ext>
            </a:extLst>
          </p:cNvPr>
          <p:cNvSpPr txBox="1"/>
          <p:nvPr/>
        </p:nvSpPr>
        <p:spPr>
          <a:xfrm rot="21600000">
            <a:off x="966764" y="1958129"/>
            <a:ext cx="1460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Pour</a:t>
            </a:r>
            <a:endParaRPr lang="de-CH" sz="2000" b="1" dirty="0"/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1394777E-DD01-37F3-201E-F97E908EFB8A}"/>
              </a:ext>
            </a:extLst>
          </p:cNvPr>
          <p:cNvSpPr txBox="1"/>
          <p:nvPr/>
        </p:nvSpPr>
        <p:spPr>
          <a:xfrm>
            <a:off x="317263" y="3968213"/>
            <a:ext cx="2527491" cy="369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Etc.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E053AF63-B33D-D8C5-8722-ACCE741BE566}"/>
              </a:ext>
            </a:extLst>
          </p:cNvPr>
          <p:cNvSpPr txBox="1"/>
          <p:nvPr/>
        </p:nvSpPr>
        <p:spPr>
          <a:xfrm>
            <a:off x="9793128" y="3972107"/>
            <a:ext cx="2527491" cy="369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Etc.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24C68CC8-0E82-A28B-3554-DBD90F8BFDD8}"/>
              </a:ext>
            </a:extLst>
          </p:cNvPr>
          <p:cNvSpPr txBox="1"/>
          <p:nvPr/>
        </p:nvSpPr>
        <p:spPr>
          <a:xfrm>
            <a:off x="8058231" y="4448497"/>
            <a:ext cx="32989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err="1"/>
              <a:t>Débat</a:t>
            </a:r>
            <a:r>
              <a:rPr lang="de-CH" sz="1600" b="1" dirty="0"/>
              <a:t> </a:t>
            </a:r>
            <a:r>
              <a:rPr lang="en-US" sz="1600" b="1" dirty="0" err="1"/>
              <a:t>ouvert</a:t>
            </a:r>
            <a:endParaRPr lang="de-CH" sz="1600" b="1" dirty="0"/>
          </a:p>
          <a:p>
            <a:pPr algn="r"/>
            <a:r>
              <a:rPr lang="de-CH" sz="1600" dirty="0"/>
              <a:t>2 min </a:t>
            </a:r>
            <a:r>
              <a:rPr lang="en-US" sz="1600" dirty="0"/>
              <a:t>p</a:t>
            </a:r>
            <a:r>
              <a:rPr lang="de-CH" sz="1600" dirty="0"/>
              <a:t>our répondre aux questions et formuler des affirmations 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65A78E2C-8731-7452-5911-5BF99DB5A1D8}"/>
              </a:ext>
            </a:extLst>
          </p:cNvPr>
          <p:cNvSpPr txBox="1"/>
          <p:nvPr/>
        </p:nvSpPr>
        <p:spPr>
          <a:xfrm>
            <a:off x="1113501" y="4453634"/>
            <a:ext cx="3298919" cy="861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Temps de parole</a:t>
            </a:r>
            <a:endParaRPr lang="de-CH" sz="1600" b="1" dirty="0"/>
          </a:p>
          <a:p>
            <a:r>
              <a:rPr lang="de-CH" sz="1600" dirty="0"/>
              <a:t>5 min </a:t>
            </a:r>
            <a:r>
              <a:rPr lang="en-US" sz="1600" dirty="0" err="1"/>
              <a:t>Discours</a:t>
            </a:r>
            <a:r>
              <a:rPr lang="en-US" sz="1600" dirty="0"/>
              <a:t> </a:t>
            </a:r>
            <a:r>
              <a:rPr lang="en-US" sz="1600" dirty="0" err="1"/>
              <a:t>d’ouverture</a:t>
            </a:r>
            <a:endParaRPr lang="de-CH" sz="1600" dirty="0"/>
          </a:p>
          <a:p>
            <a:r>
              <a:rPr lang="de-CH" sz="1600" dirty="0"/>
              <a:t>2 min </a:t>
            </a:r>
            <a:r>
              <a:rPr lang="en-US" sz="1600" dirty="0" err="1"/>
              <a:t>Déclaration</a:t>
            </a:r>
            <a:r>
              <a:rPr lang="en-US" sz="1600" dirty="0"/>
              <a:t> finale</a:t>
            </a:r>
            <a:endParaRPr lang="de-CH" sz="1600" dirty="0"/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AEADC4AB-07EA-BA4F-AFB0-86FA866B99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406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69" name="Fußzeilenplatzhalter 4">
            <a:extLst>
              <a:ext uri="{FF2B5EF4-FFF2-40B4-BE49-F238E27FC236}">
                <a16:creationId xmlns:a16="http://schemas.microsoft.com/office/drawing/2014/main" id="{C9243627-5108-E5B5-A268-A784523A70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18524116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2F98EAB-31E2-5885-6481-5CDDC5C3F2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1800" dirty="0">
                <a:solidFill>
                  <a:srgbClr val="4D952B"/>
                </a:solidFill>
              </a:rPr>
              <a:t>Modèle des Nations </a:t>
            </a:r>
            <a:r>
              <a:rPr lang="en-US" sz="1800" dirty="0">
                <a:solidFill>
                  <a:srgbClr val="4D952B"/>
                </a:solidFill>
              </a:rPr>
              <a:t>U</a:t>
            </a:r>
            <a:r>
              <a:rPr lang="de-DE" sz="1800" dirty="0">
                <a:solidFill>
                  <a:srgbClr val="4D952B"/>
                </a:solidFill>
              </a:rPr>
              <a:t>nies</a:t>
            </a:r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r>
              <a:rPr lang="de-DE" sz="1800" dirty="0"/>
              <a:t>Le </a:t>
            </a:r>
            <a:r>
              <a:rPr lang="de-DE" sz="1800" dirty="0">
                <a:effectLst/>
              </a:rPr>
              <a:t>"</a:t>
            </a:r>
            <a:r>
              <a:rPr lang="de-DE" sz="1800" dirty="0">
                <a:hlinkClick r:id="rId3"/>
              </a:rPr>
              <a:t>National Model United </a:t>
            </a:r>
            <a:r>
              <a:rPr lang="de-DE" sz="1800" dirty="0" err="1">
                <a:hlinkClick r:id="rId3"/>
              </a:rPr>
              <a:t>Nations</a:t>
            </a:r>
            <a:r>
              <a:rPr lang="de-DE" sz="1800" dirty="0">
                <a:effectLst/>
              </a:rPr>
              <a:t>" </a:t>
            </a:r>
            <a:r>
              <a:rPr lang="de-DE" sz="1800" dirty="0"/>
              <a:t>est la plus </a:t>
            </a:r>
            <a:r>
              <a:rPr lang="de-DE" sz="1800" dirty="0" err="1"/>
              <a:t>grande</a:t>
            </a:r>
            <a:r>
              <a:rPr lang="de-DE" sz="1800" dirty="0"/>
              <a:t> conférence de simulation de l'ONU au monde.</a:t>
            </a:r>
          </a:p>
          <a:p>
            <a:pPr marL="0" indent="0">
              <a:buNone/>
            </a:pPr>
            <a:r>
              <a:rPr lang="de-DE" sz="1800" dirty="0"/>
              <a:t>Chaque année, plus de 4 500 élèves d'écoles et d'universités du monde entier sont réunis pour simuler le déroulement d'une </a:t>
            </a:r>
            <a:r>
              <a:rPr lang="en-US" sz="1800" dirty="0"/>
              <a:t>a</a:t>
            </a:r>
            <a:r>
              <a:rPr lang="de-DE" sz="1800" dirty="0" err="1"/>
              <a:t>ssemblée</a:t>
            </a:r>
            <a:r>
              <a:rPr lang="de-DE" sz="1800" dirty="0"/>
              <a:t> générale des Nations </a:t>
            </a:r>
            <a:r>
              <a:rPr lang="en-US" sz="1800" dirty="0"/>
              <a:t>U</a:t>
            </a:r>
            <a:r>
              <a:rPr lang="de-DE" sz="1800" dirty="0"/>
              <a:t>nies</a:t>
            </a:r>
            <a:r>
              <a:rPr lang="en-US" sz="1800" dirty="0"/>
              <a:t> de </a:t>
            </a:r>
            <a:r>
              <a:rPr lang="en-US" sz="1800" dirty="0" err="1"/>
              <a:t>manière</a:t>
            </a:r>
            <a:r>
              <a:rPr lang="en-US" sz="1800" dirty="0"/>
              <a:t> </a:t>
            </a:r>
            <a:r>
              <a:rPr lang="en-US" sz="1800" dirty="0" err="1"/>
              <a:t>aussi</a:t>
            </a:r>
            <a:r>
              <a:rPr lang="en-US" sz="1800" dirty="0"/>
              <a:t> </a:t>
            </a:r>
            <a:r>
              <a:rPr lang="en-US" sz="1800" dirty="0" err="1"/>
              <a:t>réaliste</a:t>
            </a:r>
            <a:r>
              <a:rPr lang="en-US" sz="1800" dirty="0"/>
              <a:t> </a:t>
            </a:r>
            <a:r>
              <a:rPr lang="en-US" sz="1800" dirty="0" err="1"/>
              <a:t>que</a:t>
            </a:r>
            <a:r>
              <a:rPr lang="en-US" sz="1800" dirty="0"/>
              <a:t> possible.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endParaRPr lang="de-DE" sz="1800" dirty="0"/>
          </a:p>
          <a:p>
            <a:pPr marL="0" indent="0">
              <a:buNone/>
            </a:pPr>
            <a:r>
              <a:rPr lang="de-DE" sz="1800" dirty="0"/>
              <a:t>L'objectif est que </a:t>
            </a:r>
            <a:r>
              <a:rPr lang="de-DE" sz="1800" dirty="0" err="1"/>
              <a:t>les</a:t>
            </a:r>
            <a:r>
              <a:rPr lang="de-DE" sz="1800" dirty="0"/>
              <a:t> </a:t>
            </a:r>
            <a:r>
              <a:rPr lang="en-US" sz="1800" dirty="0" err="1"/>
              <a:t>participantes</a:t>
            </a:r>
            <a:r>
              <a:rPr lang="en-US" sz="1800" dirty="0"/>
              <a:t> et participant</a:t>
            </a:r>
            <a:r>
              <a:rPr lang="de-DE" sz="1800" dirty="0"/>
              <a:t> s'informent sur des </a:t>
            </a:r>
            <a:r>
              <a:rPr lang="en-US" sz="1800" dirty="0" err="1"/>
              <a:t>sujets</a:t>
            </a:r>
            <a:r>
              <a:rPr lang="de-DE" sz="1800" dirty="0"/>
              <a:t> politiques complexes et en discutent avec </a:t>
            </a:r>
            <a:r>
              <a:rPr lang="en-US" sz="1800" dirty="0" err="1"/>
              <a:t>leurs</a:t>
            </a:r>
            <a:r>
              <a:rPr lang="en-US" sz="1800" dirty="0"/>
              <a:t> homologues</a:t>
            </a:r>
            <a:r>
              <a:rPr lang="de-DE" sz="1800" dirty="0"/>
              <a:t>. </a:t>
            </a:r>
            <a:r>
              <a:rPr lang="fr-CH" sz="1800" dirty="0"/>
              <a:t>C’est </a:t>
            </a:r>
            <a:r>
              <a:rPr lang="de-DE" sz="1800" dirty="0"/>
              <a:t>ainsi</a:t>
            </a:r>
            <a:r>
              <a:rPr lang="en-US" sz="1800" dirty="0"/>
              <a:t> l’occasion de</a:t>
            </a:r>
            <a:r>
              <a:rPr lang="de-DE" sz="1800" dirty="0"/>
              <a:t> développer une compréhension pour les </a:t>
            </a:r>
            <a:r>
              <a:rPr lang="en-US" sz="1800" dirty="0" err="1"/>
              <a:t>enjeux</a:t>
            </a:r>
            <a:r>
              <a:rPr lang="de-DE" sz="1800" dirty="0"/>
              <a:t> et </a:t>
            </a:r>
            <a:r>
              <a:rPr lang="en-US" sz="1800" dirty="0" err="1"/>
              <a:t>réalités</a:t>
            </a:r>
            <a:r>
              <a:rPr lang="de-DE" sz="1800" dirty="0"/>
              <a:t> d'autres peuples et cultures.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FB35828-30BC-905C-E712-D220F6C51A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AEE1EB-8B44-4728-A11F-54C2BBCC5F47}" type="slidenum">
              <a:rPr lang="de-CH" smtClean="0"/>
              <a:t>22</a:t>
            </a:fld>
            <a:endParaRPr lang="de-CH" dirty="0"/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05A5E6D0-CAC7-20C0-2FE0-B030754E2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406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1C998021-1169-17CF-7BBF-FA018FF7EA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38814746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5131BD9-4874-355E-A52D-C51A4E9E77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875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800" dirty="0">
                <a:solidFill>
                  <a:srgbClr val="4D952B"/>
                </a:solidFill>
              </a:rPr>
              <a:t>Réfléchir, </a:t>
            </a:r>
            <a:r>
              <a:rPr lang="de-DE" sz="1800" dirty="0" err="1">
                <a:solidFill>
                  <a:srgbClr val="4D952B"/>
                </a:solidFill>
              </a:rPr>
              <a:t>exprimer</a:t>
            </a:r>
            <a:r>
              <a:rPr lang="de-DE" sz="1800" dirty="0">
                <a:solidFill>
                  <a:srgbClr val="4D952B"/>
                </a:solidFill>
              </a:rPr>
              <a:t> et </a:t>
            </a:r>
            <a:r>
              <a:rPr lang="en-US" sz="1800" dirty="0" err="1">
                <a:solidFill>
                  <a:srgbClr val="4D952B"/>
                </a:solidFill>
              </a:rPr>
              <a:t>partager</a:t>
            </a:r>
            <a:r>
              <a:rPr lang="de-DE" sz="1800" dirty="0">
                <a:solidFill>
                  <a:srgbClr val="4D952B"/>
                </a:solidFill>
              </a:rPr>
              <a:t> son opinion</a:t>
            </a:r>
          </a:p>
          <a:p>
            <a:pPr marL="0" indent="0">
              <a:buNone/>
            </a:pPr>
            <a:endParaRPr lang="en-US" sz="1800" dirty="0">
              <a:solidFill>
                <a:srgbClr val="4D952B"/>
              </a:solidFill>
            </a:endParaRPr>
          </a:p>
          <a:p>
            <a:pPr marL="0" indent="0">
              <a:buNone/>
            </a:pPr>
            <a:r>
              <a:rPr lang="en-US" sz="1800" dirty="0" err="1">
                <a:solidFill>
                  <a:srgbClr val="4D952B"/>
                </a:solidFill>
              </a:rPr>
              <a:t>Rédaction</a:t>
            </a:r>
            <a:r>
              <a:rPr lang="de-DE" sz="1800" dirty="0">
                <a:solidFill>
                  <a:srgbClr val="4D952B"/>
                </a:solidFill>
              </a:rPr>
              <a:t> d</a:t>
            </a:r>
            <a:r>
              <a:rPr lang="en-US" sz="1800" dirty="0">
                <a:solidFill>
                  <a:srgbClr val="4D952B"/>
                </a:solidFill>
              </a:rPr>
              <a:t>e</a:t>
            </a:r>
            <a:r>
              <a:rPr lang="de-DE" sz="1800" dirty="0">
                <a:solidFill>
                  <a:srgbClr val="4D952B"/>
                </a:solidFill>
              </a:rPr>
              <a:t> „lettre de lecteur“ </a:t>
            </a:r>
            <a:br>
              <a:rPr lang="de-DE" sz="1800" dirty="0"/>
            </a:br>
            <a:r>
              <a:rPr lang="en-US" sz="1800" dirty="0" err="1"/>
              <a:t>Ces</a:t>
            </a:r>
            <a:r>
              <a:rPr lang="en-US" sz="1800" dirty="0"/>
              <a:t> </a:t>
            </a:r>
            <a:r>
              <a:rPr lang="en-US" sz="1800" dirty="0" err="1"/>
              <a:t>lettres</a:t>
            </a:r>
            <a:r>
              <a:rPr lang="en-US" sz="1800" dirty="0"/>
              <a:t> </a:t>
            </a:r>
            <a:r>
              <a:rPr lang="en-US" sz="1800" dirty="0" err="1"/>
              <a:t>représentent</a:t>
            </a:r>
            <a:r>
              <a:rPr lang="en-US" sz="1800" dirty="0"/>
              <a:t> un </a:t>
            </a:r>
            <a:r>
              <a:rPr lang="en-US" sz="1800" dirty="0" err="1"/>
              <a:t>moyen</a:t>
            </a:r>
            <a:r>
              <a:rPr lang="en-US" sz="1800" dirty="0"/>
              <a:t> de </a:t>
            </a:r>
            <a:r>
              <a:rPr lang="en-US" sz="1800" dirty="0" err="1"/>
              <a:t>partager</a:t>
            </a:r>
            <a:r>
              <a:rPr lang="de-DE" sz="1800" dirty="0"/>
              <a:t> </a:t>
            </a:r>
            <a:r>
              <a:rPr lang="en-US" sz="1800" dirty="0"/>
              <a:t>un point de </a:t>
            </a:r>
            <a:r>
              <a:rPr lang="en-US" sz="1800" dirty="0" err="1"/>
              <a:t>vue</a:t>
            </a:r>
            <a:r>
              <a:rPr lang="de-DE" sz="1800" dirty="0"/>
              <a:t> </a:t>
            </a:r>
            <a:r>
              <a:rPr lang="de-DE" sz="1800" dirty="0" err="1"/>
              <a:t>ou</a:t>
            </a:r>
            <a:r>
              <a:rPr lang="de-DE" sz="1800" dirty="0"/>
              <a:t> des </a:t>
            </a:r>
            <a:r>
              <a:rPr lang="de-DE" sz="1800" dirty="0" err="1"/>
              <a:t>arguments</a:t>
            </a:r>
            <a:r>
              <a:rPr lang="de-DE" sz="1800" dirty="0"/>
              <a:t> </a:t>
            </a:r>
            <a:r>
              <a:rPr lang="en-US" sz="1800" dirty="0" err="1"/>
              <a:t>ciblés</a:t>
            </a:r>
            <a:r>
              <a:rPr lang="en-US" sz="1800" dirty="0"/>
              <a:t> </a:t>
            </a:r>
            <a:r>
              <a:rPr lang="en-US" sz="1800" dirty="0" err="1"/>
              <a:t>avec</a:t>
            </a:r>
            <a:r>
              <a:rPr lang="de-DE" sz="1800" dirty="0"/>
              <a:t> </a:t>
            </a:r>
            <a:r>
              <a:rPr lang="de-DE" sz="1800" dirty="0" err="1"/>
              <a:t>un</a:t>
            </a:r>
            <a:r>
              <a:rPr lang="de-DE" sz="1800" dirty="0"/>
              <a:t> public </a:t>
            </a:r>
            <a:r>
              <a:rPr lang="en-US" sz="1800" dirty="0"/>
              <a:t>plus large </a:t>
            </a:r>
            <a:r>
              <a:rPr lang="de-DE" sz="1800" dirty="0"/>
              <a:t>et</a:t>
            </a:r>
            <a:r>
              <a:rPr lang="en-US" sz="1800" dirty="0"/>
              <a:t> </a:t>
            </a:r>
            <a:r>
              <a:rPr lang="en-US" sz="1800" dirty="0" err="1"/>
              <a:t>ainsi</a:t>
            </a:r>
            <a:r>
              <a:rPr lang="en-US" sz="1800" dirty="0"/>
              <a:t> de</a:t>
            </a:r>
            <a:r>
              <a:rPr lang="de-DE" sz="1800" dirty="0"/>
              <a:t> participer à la formation de l'opinion.</a:t>
            </a:r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r>
              <a:rPr lang="en-US" sz="1800" dirty="0" err="1">
                <a:solidFill>
                  <a:srgbClr val="4D952B"/>
                </a:solidFill>
              </a:rPr>
              <a:t>Rédaction</a:t>
            </a:r>
            <a:r>
              <a:rPr lang="de-DE" sz="1800" dirty="0">
                <a:solidFill>
                  <a:srgbClr val="4D952B"/>
                </a:solidFill>
              </a:rPr>
              <a:t> des commentaires et </a:t>
            </a:r>
            <a:r>
              <a:rPr lang="de-DE" sz="1800" dirty="0" err="1">
                <a:solidFill>
                  <a:srgbClr val="4D952B"/>
                </a:solidFill>
              </a:rPr>
              <a:t>messages</a:t>
            </a:r>
            <a:r>
              <a:rPr lang="de-DE" sz="1800" dirty="0">
                <a:solidFill>
                  <a:srgbClr val="4D952B"/>
                </a:solidFill>
              </a:rPr>
              <a:t> courts en ligne </a:t>
            </a:r>
            <a:br>
              <a:rPr lang="de-DE" sz="1800" dirty="0"/>
            </a:br>
            <a:r>
              <a:rPr lang="de-DE" sz="1800" dirty="0"/>
              <a:t>Les messages courts, concis et </a:t>
            </a:r>
            <a:r>
              <a:rPr lang="en-US" sz="1800" dirty="0" err="1"/>
              <a:t>percutants</a:t>
            </a:r>
            <a:r>
              <a:rPr lang="en-US" sz="1800" dirty="0"/>
              <a:t> </a:t>
            </a:r>
            <a:r>
              <a:rPr lang="de-DE" sz="1800" dirty="0" err="1"/>
              <a:t>sont</a:t>
            </a:r>
            <a:r>
              <a:rPr lang="de-DE" sz="1800" dirty="0"/>
              <a:t> essentiels pour attirer l'attention. </a:t>
            </a:r>
            <a:r>
              <a:rPr lang="fr-CH" sz="1800" dirty="0"/>
              <a:t>Des arguments précis permettent d</a:t>
            </a:r>
            <a:r>
              <a:rPr lang="en-US" sz="1800" dirty="0"/>
              <a:t>’</a:t>
            </a:r>
            <a:r>
              <a:rPr lang="en-US" sz="1800" dirty="0" err="1"/>
              <a:t>obtenir</a:t>
            </a:r>
            <a:r>
              <a:rPr lang="en-US" sz="1800" dirty="0"/>
              <a:t> d</a:t>
            </a:r>
            <a:r>
              <a:rPr lang="fr-CH" sz="1800" dirty="0"/>
              <a:t>es affirmations plus claires.</a:t>
            </a:r>
            <a:endParaRPr lang="de-DE" sz="1800" dirty="0"/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D952B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Élabor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D952B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ation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D952B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 </a:t>
            </a:r>
            <a:r>
              <a:rPr lang="en-US" sz="1800" dirty="0">
                <a:solidFill>
                  <a:srgbClr val="4D952B"/>
                </a:solidFill>
              </a:rPr>
              <a:t>de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4D952B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 contre-proposition </a:t>
            </a:r>
            <a:b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</a:b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Les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élèves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ont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 la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possibilité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d’élaborer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leur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propre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 solution,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novatrice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,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favorisant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un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compromis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Existe-t-il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 un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 juste milieu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qui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intègre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 les avantages et </a:t>
            </a:r>
            <a:r>
              <a:rPr lang="en-US" sz="1800" dirty="0" err="1">
                <a:solidFill>
                  <a:prstClr val="black"/>
                </a:solidFill>
              </a:rPr>
              <a:t>minimise</a:t>
            </a:r>
            <a:r>
              <a:rPr lang="en-US" sz="1800" dirty="0">
                <a:solidFill>
                  <a:prstClr val="black"/>
                </a:solidFill>
              </a:rPr>
              <a:t> les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inconvénients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 ?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B3191F-5085-EA4C-6A16-55B07C6453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90846" y="6366471"/>
            <a:ext cx="4114800" cy="365125"/>
          </a:xfrm>
        </p:spPr>
        <p:txBody>
          <a:bodyPr/>
          <a:lstStyle/>
          <a:p>
            <a:fld id="{EBAEE1EB-8B44-4728-A11F-54C2BBCC5F47}" type="slidenum">
              <a:rPr lang="de-CH" smtClean="0"/>
              <a:t>23</a:t>
            </a:fld>
            <a:endParaRPr lang="de-CH" dirty="0"/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CF731264-873C-C6AD-220D-B1EBBF4B26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406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85DBC1C0-E6CC-7CE2-C78C-8201AD7B8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40857220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978C4F6-5040-528D-2422-BCA592685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718750"/>
            <a:ext cx="10666863" cy="4351338"/>
          </a:xfr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D952B"/>
                </a:solidFill>
                <a:effectLst/>
                <a:uLnTx/>
                <a:uFillTx/>
              </a:rPr>
              <a:t>Evaluation </a:t>
            </a:r>
            <a:r>
              <a:rPr lang="en-US" sz="1800" dirty="0">
                <a:solidFill>
                  <a:srgbClr val="4D952B"/>
                </a:solidFill>
              </a:rPr>
              <a:t>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4D952B"/>
                </a:solidFill>
                <a:effectLst/>
                <a:uLnTx/>
                <a:uFillTx/>
              </a:rPr>
              <a:t>es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D952B"/>
                </a:solidFill>
                <a:effectLst/>
                <a:uLnTx/>
                <a:uFillTx/>
              </a:rPr>
              <a:t>votes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4D952B"/>
              </a:solidFill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4D952B"/>
                </a:solidFill>
                <a:effectLst/>
                <a:uLnTx/>
                <a:uFillTx/>
              </a:rPr>
              <a:t> </a:t>
            </a:r>
            <a:b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</a:b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Les résultats et leur interprétation sont intéressants, car ils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permettent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rPr>
              <a:t> d</a:t>
            </a:r>
            <a:r>
              <a:rPr lang="en-US" sz="1800" dirty="0">
                <a:solidFill>
                  <a:prstClr val="black"/>
                </a:solidFill>
              </a:rPr>
              <a:t>’</a:t>
            </a:r>
            <a:r>
              <a:rPr lang="en-US" sz="1800" dirty="0" err="1">
                <a:solidFill>
                  <a:prstClr val="black"/>
                </a:solidFill>
              </a:rPr>
              <a:t>obtenir</a:t>
            </a:r>
            <a:r>
              <a:rPr lang="en-US" sz="1800" dirty="0">
                <a:solidFill>
                  <a:prstClr val="black"/>
                </a:solidFill>
              </a:rPr>
              <a:t> </a:t>
            </a:r>
            <a:r>
              <a:rPr lang="en-US" sz="1800" dirty="0" err="1">
                <a:solidFill>
                  <a:prstClr val="black"/>
                </a:solidFill>
              </a:rPr>
              <a:t>une</a:t>
            </a:r>
            <a:r>
              <a:rPr lang="en-US" sz="1800" dirty="0">
                <a:solidFill>
                  <a:prstClr val="black"/>
                </a:solidFill>
              </a:rPr>
              <a:t> </a:t>
            </a:r>
            <a:r>
              <a:rPr lang="en-US" sz="1800" dirty="0" err="1">
                <a:solidFill>
                  <a:prstClr val="black"/>
                </a:solidFill>
              </a:rPr>
              <a:t>différente</a:t>
            </a:r>
            <a:r>
              <a:rPr lang="en-US" sz="1800" dirty="0">
                <a:solidFill>
                  <a:prstClr val="black"/>
                </a:solidFill>
              </a:rPr>
              <a:t> perspective sur comment la question de fond </a:t>
            </a:r>
            <a:r>
              <a:rPr lang="en-US" sz="1800" dirty="0" err="1">
                <a:solidFill>
                  <a:prstClr val="black"/>
                </a:solidFill>
              </a:rPr>
              <a:t>peut</a:t>
            </a:r>
            <a:r>
              <a:rPr lang="en-US" sz="1800" dirty="0">
                <a:solidFill>
                  <a:prstClr val="black"/>
                </a:solidFill>
              </a:rPr>
              <a:t> être développée dans le </a:t>
            </a:r>
            <a:r>
              <a:rPr lang="en-US" sz="1800" dirty="0" err="1">
                <a:solidFill>
                  <a:prstClr val="black"/>
                </a:solidFill>
              </a:rPr>
              <a:t>futur</a:t>
            </a:r>
            <a:r>
              <a:rPr lang="en-US" sz="1800" dirty="0">
                <a:solidFill>
                  <a:prstClr val="black"/>
                </a:solidFill>
              </a:rPr>
              <a:t>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s Thomas Sans 1" panose="00000500000000000000" pitchFamily="50" charset="0"/>
              <a:ea typeface="bs Thomas Sans 1" panose="00000500000000000000" pitchFamily="50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s Thomas Sans 1" panose="00000500000000000000" pitchFamily="50" charset="0"/>
              <a:ea typeface="bs Thomas Sans 1" panose="00000500000000000000" pitchFamily="50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DE" sz="1800" dirty="0"/>
              <a:t>Les résultats des élections peuvent être analysés, entre autres, à l'aide des questions suivantes :</a:t>
            </a:r>
          </a:p>
          <a:p>
            <a:pPr lvl="1"/>
            <a:r>
              <a:rPr lang="de-DE" sz="1800" dirty="0" err="1"/>
              <a:t>Quel</a:t>
            </a:r>
            <a:r>
              <a:rPr lang="de-DE" sz="1800" dirty="0"/>
              <a:t> </a:t>
            </a:r>
            <a:r>
              <a:rPr lang="en-US" sz="1800" dirty="0"/>
              <a:t>a </a:t>
            </a:r>
            <a:r>
              <a:rPr lang="en-US" sz="1800" dirty="0" err="1"/>
              <a:t>été</a:t>
            </a:r>
            <a:r>
              <a:rPr lang="de-DE" sz="1800" dirty="0"/>
              <a:t> le taux de </a:t>
            </a:r>
            <a:r>
              <a:rPr lang="de-DE" sz="1800" dirty="0" err="1"/>
              <a:t>participation</a:t>
            </a:r>
            <a:r>
              <a:rPr lang="de-DE" sz="1800" dirty="0"/>
              <a:t> ?</a:t>
            </a:r>
          </a:p>
          <a:p>
            <a:pPr lvl="1"/>
            <a:r>
              <a:rPr lang="de-DE" sz="1800" dirty="0"/>
              <a:t>Comment les </a:t>
            </a:r>
            <a:r>
              <a:rPr lang="en-US" sz="1800" dirty="0"/>
              <a:t>propositions de vote </a:t>
            </a:r>
            <a:r>
              <a:rPr lang="de-DE" sz="1800" dirty="0"/>
              <a:t>se sont-elles influencé</a:t>
            </a:r>
            <a:r>
              <a:rPr lang="en-US" sz="1800" dirty="0"/>
              <a:t>e</a:t>
            </a:r>
            <a:r>
              <a:rPr lang="de-DE" sz="1800" dirty="0"/>
              <a:t>s </a:t>
            </a:r>
            <a:r>
              <a:rPr lang="de-DE" sz="1800" dirty="0" err="1"/>
              <a:t>mutuellement</a:t>
            </a:r>
            <a:r>
              <a:rPr lang="de-DE" sz="1800" dirty="0"/>
              <a:t> ?</a:t>
            </a:r>
            <a:endParaRPr lang="en-US" sz="1800" dirty="0"/>
          </a:p>
          <a:p>
            <a:pPr lvl="1"/>
            <a:r>
              <a:rPr lang="fr-CH" sz="1800" dirty="0"/>
              <a:t>Quelle décision </a:t>
            </a:r>
            <a:r>
              <a:rPr lang="en-US" sz="1800" dirty="0"/>
              <a:t>a </a:t>
            </a:r>
            <a:r>
              <a:rPr lang="en-US" sz="1800" dirty="0" err="1"/>
              <a:t>été</a:t>
            </a:r>
            <a:r>
              <a:rPr lang="en-US" sz="1800" dirty="0"/>
              <a:t> </a:t>
            </a:r>
            <a:r>
              <a:rPr lang="en-US" sz="1800" dirty="0" err="1"/>
              <a:t>prise</a:t>
            </a:r>
            <a:r>
              <a:rPr lang="en-US" sz="1800" dirty="0"/>
              <a:t> par </a:t>
            </a:r>
            <a:r>
              <a:rPr lang="fr-CH" sz="1800" dirty="0"/>
              <a:t>les différentes régions linguistiques ?</a:t>
            </a:r>
            <a:endParaRPr lang="de-DE" sz="1800" dirty="0"/>
          </a:p>
          <a:p>
            <a:pPr lvl="1"/>
            <a:r>
              <a:rPr lang="en-US" sz="1800" dirty="0">
                <a:solidFill>
                  <a:srgbClr val="231F20"/>
                </a:solidFill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Q</a:t>
            </a:r>
            <a:r>
              <a:rPr lang="de-DE" sz="1800" dirty="0" err="1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uelles</a:t>
            </a:r>
            <a:r>
              <a:rPr lang="de-DE" sz="1800" dirty="0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 </a:t>
            </a:r>
            <a:r>
              <a:rPr lang="en-US" sz="1800" dirty="0" err="1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ont</a:t>
            </a:r>
            <a:r>
              <a:rPr lang="en-US" sz="1800" dirty="0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 </a:t>
            </a:r>
            <a:r>
              <a:rPr lang="en-US" sz="1800" dirty="0" err="1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été</a:t>
            </a:r>
            <a:r>
              <a:rPr lang="en-US" sz="1800" dirty="0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 les </a:t>
            </a:r>
            <a:r>
              <a:rPr lang="de-DE" sz="1800" dirty="0" err="1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différences</a:t>
            </a:r>
            <a:r>
              <a:rPr lang="de-DE" sz="1800" dirty="0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 de </a:t>
            </a:r>
            <a:r>
              <a:rPr lang="de-DE" sz="1800" dirty="0" err="1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vote</a:t>
            </a:r>
            <a:r>
              <a:rPr lang="de-DE" sz="1800" dirty="0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 entre </a:t>
            </a:r>
            <a:r>
              <a:rPr lang="de-DE" sz="1800" dirty="0" err="1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populations</a:t>
            </a:r>
            <a:r>
              <a:rPr lang="de-DE" sz="1800" dirty="0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 rurales et </a:t>
            </a:r>
            <a:r>
              <a:rPr lang="de-DE" sz="1800" dirty="0" err="1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urbaines</a:t>
            </a:r>
            <a:r>
              <a:rPr lang="de-DE" sz="1800" dirty="0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 ?</a:t>
            </a:r>
            <a:r>
              <a:rPr lang="fr-CH" sz="1800" dirty="0">
                <a:effectLst/>
              </a:rPr>
              <a:t> </a:t>
            </a:r>
            <a:endParaRPr lang="de-DE" sz="1800" dirty="0"/>
          </a:p>
          <a:p>
            <a:pPr lvl="1"/>
            <a:r>
              <a:rPr lang="fr-CH" sz="1800" dirty="0"/>
              <a:t>Quelle a été la position des femmes et des hommes ?</a:t>
            </a:r>
            <a:endParaRPr lang="de-DE" sz="1800" dirty="0"/>
          </a:p>
          <a:p>
            <a:pPr lvl="1"/>
            <a:r>
              <a:rPr lang="de-DE" sz="1800" dirty="0" err="1"/>
              <a:t>Quel</a:t>
            </a:r>
            <a:r>
              <a:rPr lang="en-US" sz="1800" dirty="0"/>
              <a:t>s</a:t>
            </a:r>
            <a:r>
              <a:rPr lang="de-DE" sz="1800" dirty="0"/>
              <a:t> </a:t>
            </a:r>
            <a:r>
              <a:rPr lang="en-US" sz="1800" dirty="0" err="1"/>
              <a:t>ont</a:t>
            </a:r>
            <a:r>
              <a:rPr lang="en-US" sz="1800" dirty="0"/>
              <a:t> </a:t>
            </a:r>
            <a:r>
              <a:rPr lang="en-US" sz="1800" dirty="0" err="1"/>
              <a:t>été</a:t>
            </a:r>
            <a:r>
              <a:rPr lang="de-DE" sz="1800" dirty="0"/>
              <a:t> </a:t>
            </a:r>
            <a:r>
              <a:rPr lang="en-US" sz="1800" dirty="0"/>
              <a:t>les </a:t>
            </a:r>
            <a:r>
              <a:rPr lang="en-US" sz="1800" dirty="0" err="1"/>
              <a:t>résultats</a:t>
            </a:r>
            <a:r>
              <a:rPr lang="en-US" sz="1800" dirty="0"/>
              <a:t> par</a:t>
            </a:r>
            <a:r>
              <a:rPr lang="de-DE" sz="1800" dirty="0"/>
              <a:t> groupe d'âge ?</a:t>
            </a:r>
          </a:p>
          <a:p>
            <a:pPr lvl="1"/>
            <a:r>
              <a:rPr lang="de-DE" sz="1800" dirty="0" err="1"/>
              <a:t>Quel</a:t>
            </a:r>
            <a:r>
              <a:rPr lang="en-US" sz="1800" dirty="0" err="1"/>
              <a:t>le</a:t>
            </a:r>
            <a:r>
              <a:rPr lang="de-DE" sz="1800" dirty="0"/>
              <a:t> </a:t>
            </a:r>
            <a:r>
              <a:rPr lang="en-US" sz="1800" dirty="0"/>
              <a:t>a </a:t>
            </a:r>
            <a:r>
              <a:rPr lang="en-US" sz="1800" dirty="0" err="1"/>
              <a:t>été</a:t>
            </a:r>
            <a:r>
              <a:rPr lang="de-DE" sz="1800" dirty="0"/>
              <a:t>  </a:t>
            </a:r>
            <a:r>
              <a:rPr lang="en-US" sz="1800" dirty="0"/>
              <a:t>la </a:t>
            </a:r>
            <a:r>
              <a:rPr lang="en-US" sz="1800" dirty="0" err="1"/>
              <a:t>décision</a:t>
            </a:r>
            <a:r>
              <a:rPr lang="de-DE" sz="1800" dirty="0"/>
              <a:t> </a:t>
            </a:r>
            <a:r>
              <a:rPr lang="en-US" sz="1800" dirty="0"/>
              <a:t>d</a:t>
            </a:r>
            <a:r>
              <a:rPr lang="de-DE" sz="1800" dirty="0"/>
              <a:t>es différentes catégories de revenus ?</a:t>
            </a:r>
          </a:p>
          <a:p>
            <a:pPr lvl="1"/>
            <a:r>
              <a:rPr lang="de-DE" sz="1800" dirty="0"/>
              <a:t>Quelle a été l'influence du niveau d'éducation sur le comportement de vote ?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F1F7165-7523-5719-31EE-0317FCB619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AEE1EB-8B44-4728-A11F-54C2BBCC5F47}" type="slidenum">
              <a:rPr lang="de-CH" smtClean="0"/>
              <a:t>24</a:t>
            </a:fld>
            <a:endParaRPr lang="de-CH" dirty="0"/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F47EAB39-8657-5227-C8A1-68599C3AB5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4060"/>
            <a:ext cx="4662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3E9AF1B5-FFFC-590F-2894-6F311A1AF2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© Westermann Schweiz AG, 2025</a:t>
            </a:r>
          </a:p>
        </p:txBody>
      </p:sp>
    </p:spTree>
    <p:extLst>
      <p:ext uri="{BB962C8B-B14F-4D97-AF65-F5344CB8AC3E}">
        <p14:creationId xmlns:p14="http://schemas.microsoft.com/office/powerpoint/2010/main" val="34524459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Uhr, Kompass, Kreis, Messinstrument enthält.">
            <a:extLst>
              <a:ext uri="{FF2B5EF4-FFF2-40B4-BE49-F238E27FC236}">
                <a16:creationId xmlns:a16="http://schemas.microsoft.com/office/drawing/2014/main" id="{1184A98C-5E7B-04A3-B03B-D25CD82124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1"/>
          <a:stretch/>
        </p:blipFill>
        <p:spPr>
          <a:xfrm>
            <a:off x="2484542" y="389571"/>
            <a:ext cx="8513896" cy="443099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9" name="Titel 14">
            <a:extLst>
              <a:ext uri="{FF2B5EF4-FFF2-40B4-BE49-F238E27FC236}">
                <a16:creationId xmlns:a16="http://schemas.microsoft.com/office/drawing/2014/main" id="{866CD6BA-5BF1-C4B8-B069-ADD71F4AECAE}"/>
              </a:ext>
            </a:extLst>
          </p:cNvPr>
          <p:cNvSpPr txBox="1">
            <a:spLocks/>
          </p:cNvSpPr>
          <p:nvPr/>
        </p:nvSpPr>
        <p:spPr>
          <a:xfrm>
            <a:off x="-42862" y="4773977"/>
            <a:ext cx="12292012" cy="1080000"/>
          </a:xfrm>
          <a:custGeom>
            <a:avLst/>
            <a:gdLst>
              <a:gd name="connsiteX0" fmla="*/ 0 w 12292012"/>
              <a:gd name="connsiteY0" fmla="*/ 1210375 h 1210375"/>
              <a:gd name="connsiteX1" fmla="*/ 940764 w 12292012"/>
              <a:gd name="connsiteY1" fmla="*/ 0 h 1210375"/>
              <a:gd name="connsiteX2" fmla="*/ 12292012 w 12292012"/>
              <a:gd name="connsiteY2" fmla="*/ 0 h 1210375"/>
              <a:gd name="connsiteX3" fmla="*/ 11351248 w 12292012"/>
              <a:gd name="connsiteY3" fmla="*/ 1210375 h 1210375"/>
              <a:gd name="connsiteX4" fmla="*/ 0 w 12292012"/>
              <a:gd name="connsiteY4" fmla="*/ 1210375 h 1210375"/>
              <a:gd name="connsiteX0" fmla="*/ 0 w 12292012"/>
              <a:gd name="connsiteY0" fmla="*/ 1210375 h 1210375"/>
              <a:gd name="connsiteX1" fmla="*/ 16839 w 12292012"/>
              <a:gd name="connsiteY1" fmla="*/ 0 h 1210375"/>
              <a:gd name="connsiteX2" fmla="*/ 12292012 w 12292012"/>
              <a:gd name="connsiteY2" fmla="*/ 0 h 1210375"/>
              <a:gd name="connsiteX3" fmla="*/ 11351248 w 12292012"/>
              <a:gd name="connsiteY3" fmla="*/ 1210375 h 1210375"/>
              <a:gd name="connsiteX4" fmla="*/ 0 w 12292012"/>
              <a:gd name="connsiteY4" fmla="*/ 1210375 h 1210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92012" h="1210375">
                <a:moveTo>
                  <a:pt x="0" y="1210375"/>
                </a:moveTo>
                <a:lnTo>
                  <a:pt x="16839" y="0"/>
                </a:lnTo>
                <a:lnTo>
                  <a:pt x="12292012" y="0"/>
                </a:lnTo>
                <a:lnTo>
                  <a:pt x="11351248" y="1210375"/>
                </a:lnTo>
                <a:lnTo>
                  <a:pt x="0" y="1210375"/>
                </a:lnTo>
                <a:close/>
              </a:path>
            </a:pathLst>
          </a:custGeom>
          <a:solidFill>
            <a:srgbClr val="4D952B"/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</a:lstStyle>
          <a:p>
            <a:pPr marL="719138"/>
            <a:r>
              <a:rPr lang="de-DE" sz="4000" b="1" dirty="0">
                <a:solidFill>
                  <a:schemeClr val="bg1"/>
                </a:solidFill>
              </a:rPr>
              <a:t>"Actualité économique et politique"</a:t>
            </a:r>
            <a:br>
              <a:rPr lang="de-DE" sz="4000" b="1" dirty="0">
                <a:solidFill>
                  <a:schemeClr val="bg1"/>
                </a:solidFill>
              </a:rPr>
            </a:br>
            <a:r>
              <a:rPr lang="de-DE" sz="28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Promotion d</a:t>
            </a:r>
            <a:r>
              <a:rPr lang="en-US" sz="28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es</a:t>
            </a:r>
            <a:r>
              <a:rPr lang="de-DE" sz="28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de-DE" sz="2800" b="1" dirty="0" err="1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compétence</a:t>
            </a:r>
            <a:r>
              <a:rPr lang="en-US" sz="28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s</a:t>
            </a:r>
            <a:r>
              <a:rPr lang="de-DE" sz="28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de-DE" sz="2800" b="1" dirty="0" err="1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démocratique</a:t>
            </a:r>
            <a:r>
              <a:rPr lang="en-US" sz="28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s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0" name="Untertitel 16">
            <a:extLst>
              <a:ext uri="{FF2B5EF4-FFF2-40B4-BE49-F238E27FC236}">
                <a16:creationId xmlns:a16="http://schemas.microsoft.com/office/drawing/2014/main" id="{F40AC91E-F189-5B15-675A-420EE187C7E3}"/>
              </a:ext>
            </a:extLst>
          </p:cNvPr>
          <p:cNvSpPr txBox="1">
            <a:spLocks/>
          </p:cNvSpPr>
          <p:nvPr/>
        </p:nvSpPr>
        <p:spPr>
          <a:xfrm>
            <a:off x="-7046" y="6036433"/>
            <a:ext cx="11222831" cy="432000"/>
          </a:xfrm>
          <a:custGeom>
            <a:avLst/>
            <a:gdLst>
              <a:gd name="connsiteX0" fmla="*/ 0 w 11449050"/>
              <a:gd name="connsiteY0" fmla="*/ 456303 h 456303"/>
              <a:gd name="connsiteX1" fmla="*/ 363277 w 11449050"/>
              <a:gd name="connsiteY1" fmla="*/ 0 h 456303"/>
              <a:gd name="connsiteX2" fmla="*/ 11449050 w 11449050"/>
              <a:gd name="connsiteY2" fmla="*/ 0 h 456303"/>
              <a:gd name="connsiteX3" fmla="*/ 11085773 w 11449050"/>
              <a:gd name="connsiteY3" fmla="*/ 456303 h 456303"/>
              <a:gd name="connsiteX4" fmla="*/ 0 w 11449050"/>
              <a:gd name="connsiteY4" fmla="*/ 456303 h 456303"/>
              <a:gd name="connsiteX0" fmla="*/ 0 w 11222831"/>
              <a:gd name="connsiteY0" fmla="*/ 456303 h 456303"/>
              <a:gd name="connsiteX1" fmla="*/ 137058 w 11222831"/>
              <a:gd name="connsiteY1" fmla="*/ 0 h 456303"/>
              <a:gd name="connsiteX2" fmla="*/ 11222831 w 11222831"/>
              <a:gd name="connsiteY2" fmla="*/ 0 h 456303"/>
              <a:gd name="connsiteX3" fmla="*/ 10859554 w 11222831"/>
              <a:gd name="connsiteY3" fmla="*/ 456303 h 456303"/>
              <a:gd name="connsiteX4" fmla="*/ 0 w 11222831"/>
              <a:gd name="connsiteY4" fmla="*/ 456303 h 456303"/>
              <a:gd name="connsiteX0" fmla="*/ 0 w 11222831"/>
              <a:gd name="connsiteY0" fmla="*/ 456303 h 456303"/>
              <a:gd name="connsiteX1" fmla="*/ 3708 w 11222831"/>
              <a:gd name="connsiteY1" fmla="*/ 0 h 456303"/>
              <a:gd name="connsiteX2" fmla="*/ 11222831 w 11222831"/>
              <a:gd name="connsiteY2" fmla="*/ 0 h 456303"/>
              <a:gd name="connsiteX3" fmla="*/ 10859554 w 11222831"/>
              <a:gd name="connsiteY3" fmla="*/ 456303 h 456303"/>
              <a:gd name="connsiteX4" fmla="*/ 0 w 11222831"/>
              <a:gd name="connsiteY4" fmla="*/ 456303 h 456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22831" h="456303">
                <a:moveTo>
                  <a:pt x="0" y="456303"/>
                </a:moveTo>
                <a:lnTo>
                  <a:pt x="3708" y="0"/>
                </a:lnTo>
                <a:lnTo>
                  <a:pt x="11222831" y="0"/>
                </a:lnTo>
                <a:lnTo>
                  <a:pt x="10859554" y="456303"/>
                </a:lnTo>
                <a:lnTo>
                  <a:pt x="0" y="456303"/>
                </a:lnTo>
                <a:close/>
              </a:path>
            </a:pathLst>
          </a:custGeom>
          <a:solidFill>
            <a:srgbClr val="70A547"/>
          </a:solidFill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7550" indent="0">
              <a:buNone/>
            </a:pPr>
            <a:r>
              <a:rPr lang="de-DE" sz="2600" b="1" dirty="0">
                <a:solidFill>
                  <a:schemeClr val="bg1"/>
                </a:solidFill>
              </a:rPr>
              <a:t>Merci beaucoup !</a:t>
            </a:r>
          </a:p>
        </p:txBody>
      </p:sp>
    </p:spTree>
    <p:extLst>
      <p:ext uri="{BB962C8B-B14F-4D97-AF65-F5344CB8AC3E}">
        <p14:creationId xmlns:p14="http://schemas.microsoft.com/office/powerpoint/2010/main" val="1799989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3845465-EE2C-FAAA-BC93-439E196B1D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de-DE" sz="1800" dirty="0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Situation de départ</a:t>
            </a:r>
          </a:p>
          <a:p>
            <a:pPr marL="0" indent="0">
              <a:buNone/>
            </a:pPr>
            <a:endParaRPr lang="de-DE" sz="1800" dirty="0">
              <a:solidFill>
                <a:srgbClr val="4D952B"/>
              </a:solidFill>
              <a:latin typeface="bs Thomas Sans 1" panose="00000500000000000000" pitchFamily="50" charset="0"/>
              <a:ea typeface="bs Thomas Sans 1" panose="00000500000000000000" pitchFamily="50" charset="0"/>
            </a:endParaRPr>
          </a:p>
          <a:p>
            <a:pPr lvl="1"/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La démocratie est un bien précieux qui évolue en permanence.</a:t>
            </a:r>
          </a:p>
          <a:p>
            <a:pPr lvl="1"/>
            <a:r>
              <a:rPr lang="fr-CH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Le corps enseignant a </a:t>
            </a:r>
            <a:r>
              <a:rPr lang="en-US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pour mission de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motiver les jeunes à travers son enseignement et leur donner les moyens de participer à ces </a:t>
            </a:r>
            <a:r>
              <a:rPr lang="en-US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problématiques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stimulantes. </a:t>
            </a:r>
          </a:p>
          <a:p>
            <a:pPr lvl="1"/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Objectif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en-US" sz="1800" dirty="0"/>
              <a:t>de formation de l’école 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: développer les compétences démocratiques à </a:t>
            </a:r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tou</a:t>
            </a:r>
            <a:r>
              <a:rPr lang="en-US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s les </a:t>
            </a:r>
            <a:r>
              <a:rPr lang="en-US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niveaux</a:t>
            </a:r>
            <a:r>
              <a:rPr lang="en-US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en-US" sz="1800" dirty="0" err="1"/>
              <a:t>d’enseignement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. </a:t>
            </a:r>
          </a:p>
          <a:p>
            <a:pPr lvl="1"/>
            <a:endParaRPr lang="de-DE" sz="1800" dirty="0">
              <a:latin typeface="bs Thomas Sans 1" panose="00000500000000000000" pitchFamily="50" charset="0"/>
              <a:ea typeface="bs Thomas Sans 1" panose="00000500000000000000" pitchFamily="50" charset="0"/>
            </a:endParaRPr>
          </a:p>
          <a:p>
            <a:pPr marL="457200" lvl="1" indent="0">
              <a:buNone/>
            </a:pPr>
            <a:r>
              <a:rPr lang="de-DE" sz="1800" i="1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"Une société stable et démocratique ne peut exister sans un minimum d'éducation et de connaissances chez la majorité de ses citoyens et sans des valeurs générales largement acceptées".</a:t>
            </a:r>
            <a:br>
              <a:rPr lang="de-DE" sz="1800" i="1" dirty="0">
                <a:latin typeface="bs Thomas Sans 1" panose="00000500000000000000" pitchFamily="50" charset="0"/>
                <a:ea typeface="bs Thomas Sans 1" panose="00000500000000000000" pitchFamily="50" charset="0"/>
              </a:rPr>
            </a:br>
            <a:r>
              <a:rPr lang="de-DE" sz="1800" i="1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		Milton Friedman</a:t>
            </a:r>
          </a:p>
          <a:p>
            <a:pPr lvl="1"/>
            <a:endParaRPr lang="de-DE" sz="1800" dirty="0">
              <a:latin typeface="bs Thomas Sans 1" panose="00000500000000000000" pitchFamily="50" charset="0"/>
              <a:ea typeface="bs Thomas Sans 1" panose="00000500000000000000" pitchFamily="50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DCA6C4D-413A-4642-ED7E-ACBD460016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199" y="6356350"/>
            <a:ext cx="4431031" cy="365125"/>
          </a:xfrm>
        </p:spPr>
        <p:txBody>
          <a:bodyPr/>
          <a:lstStyle/>
          <a:p>
            <a:r>
              <a:rPr lang="de-CH" i="1" dirty="0"/>
              <a:t>www.klv.ch / Téléchargement / Actualité économique et politique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3DBC8FF-0632-E161-ECC6-D490CFEC82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AEE1EB-8B44-4728-A11F-54C2BBCC5F47}" type="slidenum">
              <a:rPr lang="de-CH" smtClean="0"/>
              <a:t>3</a:t>
            </a:fld>
            <a:endParaRPr lang="de-CH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B14D305-B31E-8C9A-913F-2B1D2DB406B6}"/>
              </a:ext>
            </a:extLst>
          </p:cNvPr>
          <p:cNvSpPr/>
          <p:nvPr/>
        </p:nvSpPr>
        <p:spPr>
          <a:xfrm>
            <a:off x="838198" y="1203035"/>
            <a:ext cx="10657801" cy="460262"/>
          </a:xfrm>
          <a:prstGeom prst="rect">
            <a:avLst/>
          </a:prstGeom>
          <a:solidFill>
            <a:srgbClr val="4D95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3663" defTabSz="720000">
              <a:tabLst>
                <a:tab pos="360000" algn="l"/>
              </a:tabLst>
            </a:pPr>
            <a:r>
              <a:rPr lang="de-DE" sz="20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1 Introduction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4CF4B8AE-2188-5F07-65B9-C306BE6184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</p:spPr>
        <p:txBody>
          <a:bodyPr/>
          <a:lstStyle/>
          <a:p>
            <a:r>
              <a:rPr lang="de-CH" dirty="0"/>
              <a:t>© Westermann Schweiz AG, 2026</a:t>
            </a:r>
          </a:p>
        </p:txBody>
      </p:sp>
    </p:spTree>
    <p:extLst>
      <p:ext uri="{BB962C8B-B14F-4D97-AF65-F5344CB8AC3E}">
        <p14:creationId xmlns:p14="http://schemas.microsoft.com/office/powerpoint/2010/main" val="1545780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3CEDDBE-DD0F-7ABF-286D-AF090CD56F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343708"/>
            <a:ext cx="10800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800" dirty="0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Compréhension de l'enseignement</a:t>
            </a:r>
          </a:p>
          <a:p>
            <a:pPr marL="0" indent="0">
              <a:buNone/>
            </a:pP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Quelles lignes directrices peut-on suivre ? </a:t>
            </a:r>
            <a:b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</a:br>
            <a:b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</a:b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Les </a:t>
            </a:r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principes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suivants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fournissent une première orientation :</a:t>
            </a:r>
          </a:p>
          <a:p>
            <a:pPr lvl="1"/>
            <a:endParaRPr lang="de-DE" sz="1800" dirty="0">
              <a:latin typeface="bs Thomas Sans 1" panose="00000500000000000000" pitchFamily="50" charset="0"/>
              <a:ea typeface="bs Thomas Sans 1" panose="00000500000000000000" pitchFamily="50" charset="0"/>
            </a:endParaRPr>
          </a:p>
          <a:p>
            <a:pPr lvl="1"/>
            <a:r>
              <a:rPr lang="de-DE" sz="1800" dirty="0"/>
              <a:t>La </a:t>
            </a:r>
            <a:r>
              <a:rPr lang="en-US" sz="1800" dirty="0" err="1"/>
              <a:t>problématique</a:t>
            </a:r>
            <a:r>
              <a:rPr lang="en-US" sz="1800" dirty="0"/>
              <a:t> </a:t>
            </a:r>
            <a:r>
              <a:rPr lang="de-DE" sz="1800" dirty="0"/>
              <a:t>est abordée sous plusieurs angles et </a:t>
            </a:r>
            <a:r>
              <a:rPr lang="en-US" sz="1800" dirty="0"/>
              <a:t>à travers </a:t>
            </a:r>
            <a:r>
              <a:rPr lang="en-US" sz="1800" dirty="0" err="1"/>
              <a:t>différentes</a:t>
            </a:r>
            <a:r>
              <a:rPr lang="en-US" sz="1800" dirty="0"/>
              <a:t> </a:t>
            </a:r>
            <a:r>
              <a:rPr lang="de-DE" sz="1800" dirty="0" err="1"/>
              <a:t>disciplines</a:t>
            </a:r>
            <a:r>
              <a:rPr lang="de-DE" sz="1800" dirty="0"/>
              <a:t>.</a:t>
            </a:r>
          </a:p>
          <a:p>
            <a:pPr lvl="1"/>
            <a:r>
              <a:rPr lang="fr-FR" sz="1800" dirty="0"/>
              <a:t>Des informations variées et des arguments contradictoires sont soumis à une large discussion.</a:t>
            </a:r>
            <a:r>
              <a:rPr lang="de-DE" sz="1800" dirty="0"/>
              <a:t> Cela permet des débats ouverts.</a:t>
            </a:r>
          </a:p>
          <a:p>
            <a:pPr lvl="1"/>
            <a:r>
              <a:rPr lang="de-DE" sz="1800" dirty="0"/>
              <a:t>L'utilisation des sources se fait avec soin. </a:t>
            </a:r>
          </a:p>
          <a:p>
            <a:pPr lvl="1"/>
            <a:r>
              <a:rPr lang="de-DE" sz="1800" dirty="0"/>
              <a:t>Les questions normatives sont exposées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.</a:t>
            </a:r>
          </a:p>
          <a:p>
            <a:pPr lvl="1"/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Les connaissances pertinentes pour la capacité de prise de décision sont préparées.</a:t>
            </a:r>
          </a:p>
          <a:p>
            <a:pPr lvl="1"/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Une grande importance est accordée à l'argumentation et à la </a:t>
            </a:r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discussion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en-US" sz="1800" dirty="0" err="1"/>
              <a:t>approfondie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.</a:t>
            </a:r>
          </a:p>
          <a:p>
            <a:pPr lvl="1"/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Des phases de métacognition sont </a:t>
            </a:r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régulièrement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intégrées </a:t>
            </a:r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afin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de</a:t>
            </a:r>
            <a:r>
              <a:rPr lang="en-US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fr-FR" sz="1800" spc="-10" dirty="0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permettre aux élèves de réfléchir sur leur démarche.</a:t>
            </a:r>
            <a:endParaRPr lang="fr-CH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bs Thomas Sans 1" panose="00000500000000000000"/>
            </a:endParaRPr>
          </a:p>
          <a:p>
            <a:pPr lvl="1"/>
            <a:endParaRPr lang="de-DE" sz="1800" dirty="0" err="1">
              <a:latin typeface="bs Thomas Sans 1" panose="00000500000000000000" pitchFamily="50" charset="0"/>
              <a:ea typeface="bs Thomas Sans 1" panose="00000500000000000000" pitchFamily="50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6FA53C4-1F53-9797-5635-D08AF38E07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199" y="6356350"/>
            <a:ext cx="4541323" cy="365125"/>
          </a:xfrm>
        </p:spPr>
        <p:txBody>
          <a:bodyPr/>
          <a:lstStyle/>
          <a:p>
            <a:r>
              <a:rPr lang="de-CH" i="1" dirty="0"/>
              <a:t>www.klv.ch / </a:t>
            </a:r>
            <a:r>
              <a:rPr lang="de-CH" i="1" dirty="0" err="1"/>
              <a:t>Téléchargement</a:t>
            </a:r>
            <a:r>
              <a:rPr lang="de-CH" i="1" dirty="0"/>
              <a:t> / </a:t>
            </a:r>
            <a:r>
              <a:rPr lang="de-CH" i="1" dirty="0" err="1"/>
              <a:t>Actualité</a:t>
            </a:r>
            <a:r>
              <a:rPr lang="de-CH" i="1" dirty="0"/>
              <a:t> </a:t>
            </a:r>
            <a:r>
              <a:rPr lang="de-CH" i="1" dirty="0" err="1"/>
              <a:t>économique</a:t>
            </a:r>
            <a:r>
              <a:rPr lang="de-CH" i="1" dirty="0"/>
              <a:t> et </a:t>
            </a:r>
            <a:r>
              <a:rPr lang="de-CH" i="1" dirty="0" err="1"/>
              <a:t>politique</a:t>
            </a:r>
            <a:endParaRPr lang="de-CH" i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F03BCEE-8121-53CA-90B1-6B0D107613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90846" y="6366471"/>
            <a:ext cx="4114800" cy="365125"/>
          </a:xfrm>
        </p:spPr>
        <p:txBody>
          <a:bodyPr/>
          <a:lstStyle/>
          <a:p>
            <a:fld id="{EBAEE1EB-8B44-4728-A11F-54C2BBCC5F47}" type="slidenum">
              <a:rPr lang="de-CH" smtClean="0"/>
              <a:t>4</a:t>
            </a:fld>
            <a:endParaRPr lang="de-CH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2EF1EEE4-6C76-E131-1545-EF23EBB1F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</p:spPr>
        <p:txBody>
          <a:bodyPr/>
          <a:lstStyle/>
          <a:p>
            <a:r>
              <a:rPr lang="de-CH" dirty="0"/>
              <a:t>© Westermann Schweiz AG, 2026</a:t>
            </a:r>
          </a:p>
        </p:txBody>
      </p:sp>
    </p:spTree>
    <p:extLst>
      <p:ext uri="{BB962C8B-B14F-4D97-AF65-F5344CB8AC3E}">
        <p14:creationId xmlns:p14="http://schemas.microsoft.com/office/powerpoint/2010/main" val="3928403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4A97F3B-2685-E573-3CBB-E223910C21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199" y="6356350"/>
            <a:ext cx="4114800" cy="365125"/>
          </a:xfrm>
        </p:spPr>
        <p:txBody>
          <a:bodyPr/>
          <a:lstStyle/>
          <a:p>
            <a:r>
              <a:rPr lang="de-CH" i="1" dirty="0"/>
              <a:t>www.klv.ch / </a:t>
            </a:r>
            <a:r>
              <a:rPr lang="de-CH" i="1" dirty="0" err="1"/>
              <a:t>Téléchargement</a:t>
            </a:r>
            <a:r>
              <a:rPr lang="de-CH" i="1" dirty="0"/>
              <a:t> / </a:t>
            </a:r>
            <a:r>
              <a:rPr lang="de-CH" i="1" dirty="0" err="1"/>
              <a:t>Actualité</a:t>
            </a:r>
            <a:r>
              <a:rPr lang="de-CH" i="1" dirty="0"/>
              <a:t> </a:t>
            </a:r>
            <a:r>
              <a:rPr lang="de-CH" i="1" dirty="0" err="1"/>
              <a:t>économique</a:t>
            </a:r>
            <a:r>
              <a:rPr lang="de-CH" i="1" dirty="0"/>
              <a:t> et </a:t>
            </a:r>
            <a:r>
              <a:rPr lang="de-CH" i="1" dirty="0" err="1"/>
              <a:t>politique</a:t>
            </a:r>
            <a:endParaRPr lang="de-CH" i="1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0E0B4C2-E13E-8E8B-8E0F-8E3D9554FE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038600" y="6362999"/>
            <a:ext cx="4114800" cy="365125"/>
          </a:xfrm>
        </p:spPr>
        <p:txBody>
          <a:bodyPr/>
          <a:lstStyle/>
          <a:p>
            <a:fld id="{EBAEE1EB-8B44-4728-A11F-54C2BBCC5F47}" type="slidenum">
              <a:rPr lang="de-CH" smtClean="0"/>
              <a:t>5</a:t>
            </a:fld>
            <a:endParaRPr lang="de-CH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B09F94C-5C30-AC86-BAA4-4A7291900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825625"/>
            <a:ext cx="10800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dirty="0"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Divers événements et développements récents montrent que la démocratie est à plusieurs reprises mise à l'épreuve, voire menacée</a:t>
            </a:r>
            <a:r>
              <a:rPr lang="fr-F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fr-CH" sz="1800" dirty="0">
                <a:effectLst/>
              </a:rPr>
              <a:t> </a:t>
            </a:r>
            <a:endParaRPr lang="de-DE" sz="1800" dirty="0">
              <a:latin typeface="bs Thomas Sans 1" panose="00000500000000000000" pitchFamily="50" charset="0"/>
              <a:ea typeface="bs Thomas Sans 1" panose="00000500000000000000" pitchFamily="50" charset="0"/>
            </a:endParaRPr>
          </a:p>
          <a:p>
            <a:pPr marL="0" indent="0">
              <a:buNone/>
            </a:pPr>
            <a:endParaRPr lang="de-DE" sz="1800" dirty="0">
              <a:latin typeface="bs Thomas Sans 1" panose="00000500000000000000" pitchFamily="50" charset="0"/>
              <a:ea typeface="bs Thomas Sans 1" panose="00000500000000000000" pitchFamily="50" charset="0"/>
            </a:endParaRPr>
          </a:p>
          <a:p>
            <a:pPr marL="914400" lvl="1" indent="-457200">
              <a:buAutoNum type="arabicPeriod"/>
            </a:pPr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Malgré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en-US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les systèmes de </a:t>
            </a:r>
            <a:r>
              <a:rPr lang="en-US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recherche</a:t>
            </a:r>
            <a:r>
              <a:rPr lang="en-US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en-US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comme</a:t>
            </a:r>
            <a:r>
              <a:rPr lang="en-US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en-US" sz="1800" dirty="0"/>
              <a:t>Google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, la masse </a:t>
            </a:r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d'informations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en-US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reste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en-US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ingérable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.</a:t>
            </a:r>
          </a:p>
          <a:p>
            <a:pPr marL="914400" lvl="1" indent="-457200">
              <a:buAutoNum type="arabicPeriod"/>
            </a:pP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Les "faits alternatifs" ne reflètent pas la vérité.</a:t>
            </a:r>
          </a:p>
          <a:p>
            <a:pPr marL="914400" lvl="1" indent="-457200">
              <a:buAutoNum type="arabicPeriod"/>
            </a:pPr>
            <a:r>
              <a:rPr lang="en-US" sz="1800" dirty="0"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D</a:t>
            </a:r>
            <a:r>
              <a:rPr lang="fr-FR" sz="1800" dirty="0"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es informations erronées </a:t>
            </a:r>
            <a:r>
              <a:rPr lang="fr-FR" sz="1800" spc="-10" dirty="0"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sont délibérément </a:t>
            </a:r>
            <a:r>
              <a:rPr lang="fr-FR" sz="1800" dirty="0"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diffusées dans les réseaux sociaux, y compris par certains gouvernements</a:t>
            </a:r>
            <a:r>
              <a:rPr lang="en-US" sz="1800" dirty="0"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.</a:t>
            </a:r>
            <a:endParaRPr lang="de-DE" sz="1800" dirty="0">
              <a:latin typeface="bs Thomas Sans 1" panose="00000500000000000000" pitchFamily="50" charset="0"/>
              <a:ea typeface="bs Thomas Sans 1" panose="00000500000000000000" pitchFamily="50" charset="0"/>
            </a:endParaRPr>
          </a:p>
          <a:p>
            <a:pPr marL="0" indent="0">
              <a:buNone/>
            </a:pPr>
            <a:r>
              <a:rPr lang="en-US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Sur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les médias sociaux, les algorithmes guident subtilement notre comportement. Nous consommons des informations sélectionnées.</a:t>
            </a:r>
          </a:p>
          <a:p>
            <a:pPr marL="0" indent="0">
              <a:buNone/>
            </a:pPr>
            <a:r>
              <a:rPr lang="de-DE" sz="1800" i="1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Dans l'ensemble, Internet ne rend pas nécessairement une société plus </a:t>
            </a:r>
            <a:r>
              <a:rPr lang="de-DE" sz="1800" i="1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démocratique</a:t>
            </a:r>
            <a:r>
              <a:rPr lang="de-DE" sz="1800" i="1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.</a:t>
            </a:r>
            <a:b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</a:b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	(Hubacher &amp; Waldis, 2021, p. 3) 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DF3091E-5935-3F0E-A5C3-CF36067DE66F}"/>
              </a:ext>
            </a:extLst>
          </p:cNvPr>
          <p:cNvSpPr/>
          <p:nvPr/>
        </p:nvSpPr>
        <p:spPr>
          <a:xfrm>
            <a:off x="696000" y="1203035"/>
            <a:ext cx="10800000" cy="460262"/>
          </a:xfrm>
          <a:prstGeom prst="rect">
            <a:avLst/>
          </a:prstGeom>
          <a:solidFill>
            <a:srgbClr val="4D95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3663" defTabSz="720000">
              <a:tabLst>
                <a:tab pos="360000" algn="l"/>
              </a:tabLst>
            </a:pPr>
            <a:r>
              <a:rPr lang="de-DE" sz="20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2 </a:t>
            </a:r>
            <a:r>
              <a:rPr lang="de-DE" sz="2000" b="1" dirty="0" err="1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Développement</a:t>
            </a:r>
            <a:r>
              <a:rPr lang="en-US" sz="20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s</a:t>
            </a:r>
            <a:r>
              <a:rPr lang="de-DE" sz="20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 et défis</a:t>
            </a:r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DAB6C793-3CBC-015A-7A01-FAA829273D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</p:spPr>
        <p:txBody>
          <a:bodyPr/>
          <a:lstStyle/>
          <a:p>
            <a:r>
              <a:rPr lang="de-CH" dirty="0"/>
              <a:t>© Westermann Schweiz AG, 2026</a:t>
            </a:r>
          </a:p>
        </p:txBody>
      </p:sp>
    </p:spTree>
    <p:extLst>
      <p:ext uri="{BB962C8B-B14F-4D97-AF65-F5344CB8AC3E}">
        <p14:creationId xmlns:p14="http://schemas.microsoft.com/office/powerpoint/2010/main" val="2659854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CEDC9DD-FE50-9E0E-86BE-825A4E9EF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825625"/>
            <a:ext cx="10800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800" dirty="0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Partout dans le monde, la démocratie est sous</a:t>
            </a:r>
            <a:r>
              <a:rPr lang="en-US" sz="1800" dirty="0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en-US" sz="1800" dirty="0" err="1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pression</a:t>
            </a:r>
            <a:r>
              <a:rPr lang="en-US" sz="1800" dirty="0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.</a:t>
            </a:r>
            <a:endParaRPr lang="de-DE" sz="1800" dirty="0">
              <a:latin typeface="bs Thomas Sans 1" panose="00000500000000000000" pitchFamily="50" charset="0"/>
              <a:ea typeface="bs Thomas Sans 1" panose="00000500000000000000" pitchFamily="50" charset="0"/>
            </a:endParaRPr>
          </a:p>
          <a:p>
            <a:pPr marL="0" indent="0">
              <a:buNone/>
            </a:pP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Afin de comprendre plus précisément les évolutions, la qualité et </a:t>
            </a:r>
            <a:r>
              <a:rPr lang="en-US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la </a:t>
            </a:r>
            <a:r>
              <a:rPr lang="en-US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forme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de la démocratie sont mesurées de manière empirique.</a:t>
            </a:r>
          </a:p>
          <a:p>
            <a:pPr marL="0" indent="0">
              <a:buNone/>
            </a:pPr>
            <a:endParaRPr lang="de-DE" sz="1800" dirty="0">
              <a:latin typeface="bs Thomas Sans 1" panose="00000500000000000000" pitchFamily="50" charset="0"/>
              <a:ea typeface="bs Thomas Sans 1" panose="00000500000000000000" pitchFamily="50" charset="0"/>
              <a:hlinkClick r:id="rId2"/>
            </a:endParaRPr>
          </a:p>
          <a:p>
            <a:pPr marL="0" indent="0">
              <a:buNone/>
            </a:pP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  <a:hlinkClick r:id="rId2"/>
              </a:rPr>
              <a:t>"Freedom House" 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évalue depuis 1973 la qualité des droits politiques et des libertés civiles dans 210 pays. </a:t>
            </a:r>
          </a:p>
          <a:p>
            <a:pPr marL="0" indent="0">
              <a:buNone/>
            </a:pPr>
            <a:endParaRPr lang="de-DE" sz="1800" dirty="0">
              <a:latin typeface="bs Thomas Sans 1" panose="00000500000000000000" pitchFamily="50" charset="0"/>
              <a:ea typeface="bs Thomas Sans 1" panose="00000500000000000000" pitchFamily="50" charset="0"/>
            </a:endParaRPr>
          </a:p>
          <a:p>
            <a:pPr marL="0" indent="0">
              <a:buNone/>
            </a:pP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Depuis 2014, </a:t>
            </a:r>
            <a:r>
              <a:rPr lang="en-US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l’institut</a:t>
            </a:r>
            <a:r>
              <a:rPr lang="en-US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de-DE" sz="1800" dirty="0"/>
              <a:t>de recherche </a:t>
            </a:r>
            <a:r>
              <a:rPr lang="de-DE" sz="1800" dirty="0" err="1"/>
              <a:t>indépendant</a:t>
            </a:r>
            <a:r>
              <a:rPr lang="de-DE" sz="1800" dirty="0"/>
              <a:t> 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  <a:hlinkClick r:id="rId3"/>
              </a:rPr>
              <a:t>V-DEM</a:t>
            </a:r>
            <a:r>
              <a:rPr lang="en-US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en-US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ét</a:t>
            </a:r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udie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les caractéristiques des formes de </a:t>
            </a:r>
            <a:r>
              <a:rPr lang="en-US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gouvernement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des États dans le monde. 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AA3337C-FD49-F639-840E-FBAA00455A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198" y="6356350"/>
            <a:ext cx="4648201" cy="365125"/>
          </a:xfrm>
        </p:spPr>
        <p:txBody>
          <a:bodyPr/>
          <a:lstStyle/>
          <a:p>
            <a:r>
              <a:rPr lang="de-CH" i="1" dirty="0"/>
              <a:t>www.klv.ch / </a:t>
            </a:r>
            <a:r>
              <a:rPr lang="de-CH" i="1" dirty="0" err="1"/>
              <a:t>Téléchargement</a:t>
            </a:r>
            <a:r>
              <a:rPr lang="de-CH" i="1" dirty="0"/>
              <a:t> / </a:t>
            </a:r>
            <a:r>
              <a:rPr lang="de-CH" i="1" dirty="0" err="1"/>
              <a:t>Actualité</a:t>
            </a:r>
            <a:r>
              <a:rPr lang="de-CH" i="1" dirty="0"/>
              <a:t> </a:t>
            </a:r>
            <a:r>
              <a:rPr lang="de-CH" i="1" dirty="0" err="1"/>
              <a:t>économique</a:t>
            </a:r>
            <a:r>
              <a:rPr lang="de-CH" i="1" dirty="0"/>
              <a:t> et </a:t>
            </a:r>
            <a:r>
              <a:rPr lang="de-CH" i="1" dirty="0" err="1"/>
              <a:t>politique</a:t>
            </a:r>
            <a:endParaRPr lang="de-CH" i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0751B5-A105-EE6A-0544-DD8C5D2A56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90846" y="6366471"/>
            <a:ext cx="4114800" cy="365125"/>
          </a:xfrm>
        </p:spPr>
        <p:txBody>
          <a:bodyPr/>
          <a:lstStyle/>
          <a:p>
            <a:fld id="{EBAEE1EB-8B44-4728-A11F-54C2BBCC5F47}" type="slidenum">
              <a:rPr lang="de-CH" smtClean="0"/>
              <a:t>6</a:t>
            </a:fld>
            <a:endParaRPr lang="de-CH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B9ABFB75-0B8E-8189-A615-3609CDC1F8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</p:spPr>
        <p:txBody>
          <a:bodyPr/>
          <a:lstStyle/>
          <a:p>
            <a:r>
              <a:rPr lang="de-CH" dirty="0"/>
              <a:t>© Westermann Schweiz AG, 2026</a:t>
            </a:r>
          </a:p>
        </p:txBody>
      </p:sp>
    </p:spTree>
    <p:extLst>
      <p:ext uri="{BB962C8B-B14F-4D97-AF65-F5344CB8AC3E}">
        <p14:creationId xmlns:p14="http://schemas.microsoft.com/office/powerpoint/2010/main" val="4116798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85A6134-0FB5-E048-7582-8C756F2A2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825625"/>
            <a:ext cx="10800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800" dirty="0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Forme de gouvernement</a:t>
            </a:r>
          </a:p>
          <a:p>
            <a:pPr marL="0" indent="0">
              <a:buNone/>
            </a:pPr>
            <a:r>
              <a:rPr lang="fr-FR" sz="1800" dirty="0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La démocratie repose sur l‘</a:t>
            </a:r>
            <a:r>
              <a:rPr lang="fr-FR" sz="1800" dirty="0" err="1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autogouvernance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fr-FR" sz="1800" dirty="0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 du peuple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. Les </a:t>
            </a:r>
            <a:r>
              <a:rPr lang="en-US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individus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sont libres et égaux. Ils décident des règles qui doivent s'appliquer dans leur communauté. </a:t>
            </a:r>
          </a:p>
          <a:p>
            <a:pPr marL="0" indent="0">
              <a:buNone/>
            </a:pPr>
            <a:endParaRPr lang="de-DE" sz="1800" dirty="0">
              <a:latin typeface="bs Thomas Sans 1" panose="00000500000000000000" pitchFamily="50" charset="0"/>
              <a:ea typeface="bs Thomas Sans 1" panose="00000500000000000000" pitchFamily="50" charset="0"/>
            </a:endParaRPr>
          </a:p>
          <a:p>
            <a:pPr marL="0" indent="0">
              <a:buNone/>
            </a:pPr>
            <a:r>
              <a:rPr lang="de-DE" sz="1800" dirty="0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Forme de société</a:t>
            </a:r>
          </a:p>
          <a:p>
            <a:pPr marL="0" indent="0">
              <a:buNone/>
            </a:pP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La démocratie n'est pas un état assuré, mais une expérience sociale toujours menacée, qui évolue en permanence et </a:t>
            </a:r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doit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en-US" sz="1800" dirty="0" err="1"/>
              <a:t>constamment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faire ses preuves.</a:t>
            </a:r>
          </a:p>
          <a:p>
            <a:pPr marL="0" indent="0">
              <a:buNone/>
            </a:pPr>
            <a:endParaRPr lang="de-DE" sz="1800" dirty="0">
              <a:latin typeface="bs Thomas Sans 1" panose="00000500000000000000" pitchFamily="50" charset="0"/>
              <a:ea typeface="bs Thomas Sans 1" panose="00000500000000000000" pitchFamily="50" charset="0"/>
            </a:endParaRPr>
          </a:p>
          <a:p>
            <a:pPr marL="0" indent="0">
              <a:buNone/>
            </a:pPr>
            <a:r>
              <a:rPr lang="de-DE" sz="1800" dirty="0">
                <a:solidFill>
                  <a:srgbClr val="4D952B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Forme de vie</a:t>
            </a:r>
          </a:p>
          <a:p>
            <a:pPr marL="0" indent="0">
              <a:buNone/>
            </a:pP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La démocratie est comprise comme un mode de vie collectif dans un espace d'expérience commun. </a:t>
            </a:r>
            <a:r>
              <a:rPr lang="en-US" sz="1800" dirty="0"/>
              <a:t>Elle 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est donc aussi une "idée sociale" selon laquelle les gens vivent ensemble.</a:t>
            </a:r>
          </a:p>
          <a:p>
            <a:pPr marL="0" indent="0" algn="r">
              <a:buNone/>
            </a:pP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Gerhard Himmelmann : </a:t>
            </a:r>
            <a:r>
              <a:rPr lang="en-US" sz="1800" dirty="0"/>
              <a:t>en a</a:t>
            </a:r>
            <a:r>
              <a:rPr lang="de-DE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pprendre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en-US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sur</a:t>
            </a:r>
            <a:r>
              <a:rPr lang="en-US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la démocratie : </a:t>
            </a:r>
            <a:r>
              <a:rPr lang="en-US" sz="1800" dirty="0" err="1"/>
              <a:t>Q</a:t>
            </a:r>
            <a:r>
              <a:rPr lang="en-US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u’est</a:t>
            </a:r>
            <a:r>
              <a:rPr lang="en-US" sz="1800" dirty="0" err="1"/>
              <a:t>-ce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 ? </a:t>
            </a:r>
            <a:r>
              <a:rPr lang="en-US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Pourquoi</a:t>
            </a:r>
            <a:r>
              <a:rPr lang="en-US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? </a:t>
            </a:r>
            <a:r>
              <a:rPr lang="en-US" sz="1800" dirty="0"/>
              <a:t>Dans </a:t>
            </a:r>
            <a:r>
              <a:rPr lang="en-US" sz="1800" dirty="0" err="1"/>
              <a:t>quel</a:t>
            </a:r>
            <a:r>
              <a:rPr lang="en-US" sz="1800" dirty="0"/>
              <a:t> but</a:t>
            </a:r>
            <a:r>
              <a:rPr lang="de-DE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?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2E88C59-1813-F6C7-BD10-9786697EF8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199" y="6356350"/>
            <a:ext cx="4517572" cy="365125"/>
          </a:xfrm>
        </p:spPr>
        <p:txBody>
          <a:bodyPr/>
          <a:lstStyle/>
          <a:p>
            <a:r>
              <a:rPr lang="de-CH" i="1" dirty="0"/>
              <a:t>www.klv.ch / </a:t>
            </a:r>
            <a:r>
              <a:rPr lang="de-CH" i="1" dirty="0" err="1"/>
              <a:t>Téléchargement</a:t>
            </a:r>
            <a:r>
              <a:rPr lang="de-CH" i="1" dirty="0"/>
              <a:t> / </a:t>
            </a:r>
            <a:r>
              <a:rPr lang="de-CH" i="1" dirty="0" err="1"/>
              <a:t>Actualité</a:t>
            </a:r>
            <a:r>
              <a:rPr lang="de-CH" i="1" dirty="0"/>
              <a:t> </a:t>
            </a:r>
            <a:r>
              <a:rPr lang="de-CH" i="1" dirty="0" err="1"/>
              <a:t>économique</a:t>
            </a:r>
            <a:r>
              <a:rPr lang="de-CH" i="1" dirty="0"/>
              <a:t> et </a:t>
            </a:r>
            <a:r>
              <a:rPr lang="de-CH" i="1" dirty="0" err="1"/>
              <a:t>politique</a:t>
            </a:r>
            <a:endParaRPr lang="de-CH" i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20E0FA5-C32A-D42F-D5F1-4F315646D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90846" y="6366471"/>
            <a:ext cx="4114800" cy="365125"/>
          </a:xfrm>
        </p:spPr>
        <p:txBody>
          <a:bodyPr/>
          <a:lstStyle/>
          <a:p>
            <a:fld id="{EBAEE1EB-8B44-4728-A11F-54C2BBCC5F47}" type="slidenum">
              <a:rPr lang="de-CH" smtClean="0"/>
              <a:t>7</a:t>
            </a:fld>
            <a:endParaRPr lang="de-CH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8D41EA4-F52F-2EE2-8B39-F7284424FFC1}"/>
              </a:ext>
            </a:extLst>
          </p:cNvPr>
          <p:cNvSpPr/>
          <p:nvPr/>
        </p:nvSpPr>
        <p:spPr>
          <a:xfrm>
            <a:off x="696000" y="1203035"/>
            <a:ext cx="10800000" cy="460262"/>
          </a:xfrm>
          <a:prstGeom prst="rect">
            <a:avLst/>
          </a:prstGeom>
          <a:solidFill>
            <a:srgbClr val="4D95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3663" defTabSz="720000">
              <a:tabLst>
                <a:tab pos="360000" algn="l"/>
              </a:tabLst>
            </a:pPr>
            <a:r>
              <a:rPr lang="de-DE" sz="20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3 Définitions des termes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41E207F7-1BB6-79C6-4D7C-1A3DE21A44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</p:spPr>
        <p:txBody>
          <a:bodyPr/>
          <a:lstStyle/>
          <a:p>
            <a:r>
              <a:rPr lang="de-CH" dirty="0"/>
              <a:t>© Westermann Schweiz AG, 2026</a:t>
            </a:r>
          </a:p>
        </p:txBody>
      </p:sp>
    </p:spTree>
    <p:extLst>
      <p:ext uri="{BB962C8B-B14F-4D97-AF65-F5344CB8AC3E}">
        <p14:creationId xmlns:p14="http://schemas.microsoft.com/office/powerpoint/2010/main" val="4056430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85A6134-0FB5-E048-7582-8C756F2A2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4540" y="1825625"/>
            <a:ext cx="946146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sz="1800" dirty="0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Cadre de </a:t>
            </a:r>
            <a:r>
              <a:rPr lang="de-CH" sz="1800" dirty="0" err="1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l’action</a:t>
            </a:r>
            <a:r>
              <a:rPr lang="de-CH" sz="1800" dirty="0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 </a:t>
            </a:r>
            <a:r>
              <a:rPr lang="de-CH" sz="1800" dirty="0" err="1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politique</a:t>
            </a:r>
            <a:r>
              <a:rPr lang="de-CH" sz="1800" dirty="0">
                <a:solidFill>
                  <a:srgbClr val="231F20"/>
                </a:solidFill>
                <a:effectLst/>
                <a:latin typeface="bs Thomas Sans 1" panose="00000500000000000000"/>
                <a:ea typeface="Times New Roman" panose="02020603050405020304" pitchFamily="18" charset="0"/>
                <a:cs typeface="bs Thomas Sans 1" panose="00000500000000000000"/>
              </a:rPr>
              <a:t> (forme)</a:t>
            </a:r>
          </a:p>
          <a:p>
            <a:pPr marL="0" indent="0">
              <a:buNone/>
            </a:pPr>
            <a:r>
              <a:rPr lang="fr-FR" sz="1800" dirty="0">
                <a:solidFill>
                  <a:srgbClr val="231F20"/>
                </a:solidFill>
                <a:latin typeface="bs Thomas Sans 1" panose="00000500000000000000"/>
              </a:rPr>
              <a:t>Cela inclut les structures et institutions politiques telles que les gouvernements, les parlements, les 	partis, les associations, et organisations internationales. </a:t>
            </a:r>
            <a:endParaRPr lang="de-DE" sz="1800" dirty="0">
              <a:solidFill>
                <a:srgbClr val="231F20"/>
              </a:solidFill>
              <a:latin typeface="bs Thomas Sans 1" panose="00000500000000000000"/>
            </a:endParaRPr>
          </a:p>
          <a:p>
            <a:pPr marL="0" indent="0">
              <a:buNone/>
            </a:pPr>
            <a:endParaRPr lang="de-DE" sz="1800" dirty="0">
              <a:latin typeface="bs Thomas Sans 1" panose="00000500000000000000" pitchFamily="50" charset="0"/>
              <a:ea typeface="bs Thomas Sans 1" panose="00000500000000000000" pitchFamily="50" charset="0"/>
            </a:endParaRPr>
          </a:p>
          <a:p>
            <a:pPr marL="0" indent="0">
              <a:buNone/>
            </a:pPr>
            <a:r>
              <a:rPr lang="de-CH" sz="1800" dirty="0" err="1">
                <a:latin typeface="bs Thomas Sans 1" panose="00000500000000000000" pitchFamily="50" charset="0"/>
                <a:ea typeface="bs Thomas Sans 1" panose="00000500000000000000" pitchFamily="50" charset="0"/>
              </a:rPr>
              <a:t>Contenu</a:t>
            </a:r>
            <a:endParaRPr lang="de-CH" sz="1800" dirty="0">
              <a:latin typeface="bs Thomas Sans 1" panose="00000500000000000000" pitchFamily="50" charset="0"/>
              <a:ea typeface="bs Thomas Sans 1" panose="00000500000000000000" pitchFamily="50" charset="0"/>
            </a:endParaRPr>
          </a:p>
          <a:p>
            <a:pPr marL="0" indent="0">
              <a:buNone/>
            </a:pPr>
            <a:r>
              <a:rPr lang="fr-FR" sz="1800" dirty="0">
                <a:solidFill>
                  <a:srgbClr val="231F20"/>
                </a:solidFill>
                <a:latin typeface="bs Thomas Sans 1" panose="00000500000000000000"/>
              </a:rPr>
              <a:t>Cette dimension englobe les enjeux du débat politique ainsi que les objectifs et les missions que 	les acteurs politiques expriment et souhaitent mettre en œuvre.</a:t>
            </a:r>
            <a:endParaRPr lang="de-DE" sz="1800" dirty="0">
              <a:solidFill>
                <a:srgbClr val="231F20"/>
              </a:solidFill>
              <a:latin typeface="bs Thomas Sans 1" panose="00000500000000000000"/>
            </a:endParaRPr>
          </a:p>
          <a:p>
            <a:pPr marL="0" indent="0">
              <a:buNone/>
            </a:pPr>
            <a:endParaRPr lang="de-DE" sz="1800" dirty="0">
              <a:latin typeface="bs Thomas Sans 1" panose="00000500000000000000" pitchFamily="50" charset="0"/>
              <a:ea typeface="bs Thomas Sans 1" panose="00000500000000000000" pitchFamily="50" charset="0"/>
            </a:endParaRPr>
          </a:p>
          <a:p>
            <a:pPr marL="0" indent="0">
              <a:buNone/>
            </a:pPr>
            <a:r>
              <a:rPr lang="de-CH" sz="1800" dirty="0">
                <a:latin typeface="bs Thomas Sans 1" panose="00000500000000000000" pitchFamily="50" charset="0"/>
                <a:ea typeface="bs Thomas Sans 1" panose="00000500000000000000" pitchFamily="50" charset="0"/>
              </a:rPr>
              <a:t>Processus</a:t>
            </a:r>
          </a:p>
          <a:p>
            <a:pPr marL="0" indent="0">
              <a:buNone/>
            </a:pPr>
            <a:r>
              <a:rPr lang="fr-FR" sz="1800" dirty="0">
                <a:solidFill>
                  <a:srgbClr val="231F20"/>
                </a:solidFill>
                <a:latin typeface="bs Thomas Sans 1" panose="00000500000000000000"/>
              </a:rPr>
              <a:t>La notion de "</a:t>
            </a:r>
            <a:r>
              <a:rPr lang="fr-FR" sz="1800" dirty="0" err="1">
                <a:solidFill>
                  <a:srgbClr val="231F20"/>
                </a:solidFill>
                <a:latin typeface="bs Thomas Sans 1" panose="00000500000000000000"/>
              </a:rPr>
              <a:t>Politics</a:t>
            </a:r>
            <a:r>
              <a:rPr lang="fr-FR" sz="1800" dirty="0">
                <a:solidFill>
                  <a:srgbClr val="231F20"/>
                </a:solidFill>
                <a:latin typeface="bs Thomas Sans 1" panose="00000500000000000000"/>
              </a:rPr>
              <a:t>" fait référence aux procédures politiques (votes, élections) ainsi qu’aux 	processus de formation de la volonté et de prise de décision (confrontations politiques, débats). </a:t>
            </a:r>
            <a:endParaRPr lang="de-DE" sz="1800" dirty="0">
              <a:solidFill>
                <a:srgbClr val="231F20"/>
              </a:solidFill>
              <a:latin typeface="bs Thomas Sans 1" panose="0000050000000000000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2E88C59-1813-F6C7-BD10-9786697EF8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199" y="6356350"/>
            <a:ext cx="4517572" cy="365125"/>
          </a:xfrm>
        </p:spPr>
        <p:txBody>
          <a:bodyPr/>
          <a:lstStyle/>
          <a:p>
            <a:r>
              <a:rPr lang="de-CH" i="1" dirty="0"/>
              <a:t>www.klv.ch / </a:t>
            </a:r>
            <a:r>
              <a:rPr lang="de-CH" i="1" dirty="0" err="1"/>
              <a:t>Téléchargement</a:t>
            </a:r>
            <a:r>
              <a:rPr lang="de-CH" i="1" dirty="0"/>
              <a:t> / </a:t>
            </a:r>
            <a:r>
              <a:rPr lang="de-CH" i="1" dirty="0" err="1"/>
              <a:t>Actualité</a:t>
            </a:r>
            <a:r>
              <a:rPr lang="de-CH" i="1" dirty="0"/>
              <a:t> </a:t>
            </a:r>
            <a:r>
              <a:rPr lang="de-CH" i="1" dirty="0" err="1"/>
              <a:t>économique</a:t>
            </a:r>
            <a:r>
              <a:rPr lang="de-CH" i="1" dirty="0"/>
              <a:t> et </a:t>
            </a:r>
            <a:r>
              <a:rPr lang="de-CH" i="1" dirty="0" err="1"/>
              <a:t>politique</a:t>
            </a:r>
            <a:endParaRPr lang="de-CH" i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20E0FA5-C32A-D42F-D5F1-4F315646D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90846" y="6366471"/>
            <a:ext cx="4114800" cy="365125"/>
          </a:xfrm>
        </p:spPr>
        <p:txBody>
          <a:bodyPr/>
          <a:lstStyle/>
          <a:p>
            <a:fld id="{EBAEE1EB-8B44-4728-A11F-54C2BBCC5F47}" type="slidenum">
              <a:rPr lang="de-CH" smtClean="0"/>
              <a:t>8</a:t>
            </a:fld>
            <a:endParaRPr lang="de-CH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8D41EA4-F52F-2EE2-8B39-F7284424FFC1}"/>
              </a:ext>
            </a:extLst>
          </p:cNvPr>
          <p:cNvSpPr/>
          <p:nvPr/>
        </p:nvSpPr>
        <p:spPr>
          <a:xfrm>
            <a:off x="696000" y="1203035"/>
            <a:ext cx="10800000" cy="460262"/>
          </a:xfrm>
          <a:prstGeom prst="rect">
            <a:avLst/>
          </a:prstGeom>
          <a:solidFill>
            <a:srgbClr val="4D95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3663" defTabSz="720000">
              <a:tabLst>
                <a:tab pos="360000" algn="l"/>
              </a:tabLst>
            </a:pPr>
            <a:r>
              <a:rPr lang="de-DE" sz="2000" b="1" dirty="0">
                <a:solidFill>
                  <a:schemeClr val="bg1"/>
                </a:solidFill>
                <a:latin typeface="bs Thomas Sans 1" panose="00000500000000000000" pitchFamily="50" charset="0"/>
                <a:ea typeface="bs Thomas Sans 1" panose="00000500000000000000" pitchFamily="50" charset="0"/>
              </a:rPr>
              <a:t>3 Définitions des termes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6850E087-6C18-DD07-83A8-70C520DE6B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</p:spPr>
        <p:txBody>
          <a:bodyPr/>
          <a:lstStyle/>
          <a:p>
            <a:r>
              <a:rPr lang="de-CH" dirty="0"/>
              <a:t>© Westermann Schweiz AG, 2026</a:t>
            </a:r>
          </a:p>
        </p:txBody>
      </p: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95C7AD07-8132-D88A-CC9A-D7D0403C8021}"/>
              </a:ext>
            </a:extLst>
          </p:cNvPr>
          <p:cNvSpPr txBox="1">
            <a:spLocks/>
          </p:cNvSpPr>
          <p:nvPr/>
        </p:nvSpPr>
        <p:spPr>
          <a:xfrm>
            <a:off x="696000" y="1825625"/>
            <a:ext cx="105279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s Thomas Sans 1" panose="00000500000000000000" pitchFamily="50" charset="0"/>
                <a:ea typeface="bs Thomas Sans 1" panose="00000500000000000000" pitchFamily="50" charset="0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1800" dirty="0" err="1">
                <a:solidFill>
                  <a:srgbClr val="4D952B"/>
                </a:solidFill>
              </a:rPr>
              <a:t>Polity</a:t>
            </a:r>
            <a:r>
              <a:rPr lang="de-DE" sz="1800" dirty="0">
                <a:solidFill>
                  <a:srgbClr val="4D952B"/>
                </a:solidFill>
              </a:rPr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sz="1800" dirty="0"/>
          </a:p>
          <a:p>
            <a:pPr marL="0" indent="0">
              <a:buFont typeface="Arial" panose="020B0604020202020204" pitchFamily="34" charset="0"/>
              <a:buNone/>
            </a:pPr>
            <a:endParaRPr lang="de-DE" sz="1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1800" dirty="0">
                <a:solidFill>
                  <a:srgbClr val="4D952B"/>
                </a:solidFill>
              </a:rPr>
              <a:t>Policy	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sz="1800" dirty="0"/>
          </a:p>
          <a:p>
            <a:pPr marL="0" indent="0">
              <a:buFont typeface="Arial" panose="020B0604020202020204" pitchFamily="34" charset="0"/>
              <a:buNone/>
            </a:pPr>
            <a:endParaRPr lang="de-DE" sz="1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1800" dirty="0">
                <a:solidFill>
                  <a:srgbClr val="4D952B"/>
                </a:solidFill>
              </a:rPr>
              <a:t>Politics	</a:t>
            </a:r>
            <a:endParaRPr lang="de-DE" sz="1800" dirty="0">
              <a:solidFill>
                <a:srgbClr val="231F20"/>
              </a:solidFill>
              <a:latin typeface="bs Thomas Sans 1" panose="00000500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1432533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30B15C6-C188-83B5-D85D-383D6833D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398114"/>
            <a:ext cx="2840302" cy="691943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4D952B"/>
                </a:solidFill>
                <a:effectLst/>
                <a:uLnTx/>
                <a:uFillTx/>
                <a:latin typeface="bs Thomas Sans 1" panose="00000500000000000000" pitchFamily="50" charset="0"/>
                <a:ea typeface="bs Thomas Sans 1" panose="00000500000000000000" pitchFamily="50" charset="0"/>
              </a:rPr>
              <a:t>Cycle politique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F10DEA7-527E-33F2-0E76-9643535777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199" y="6356350"/>
            <a:ext cx="4396741" cy="365125"/>
          </a:xfrm>
        </p:spPr>
        <p:txBody>
          <a:bodyPr/>
          <a:lstStyle/>
          <a:p>
            <a:r>
              <a:rPr lang="de-CH" i="1" dirty="0"/>
              <a:t>www.klv.ch / </a:t>
            </a:r>
            <a:r>
              <a:rPr lang="de-CH" i="1" dirty="0" err="1"/>
              <a:t>Téléchargement</a:t>
            </a:r>
            <a:r>
              <a:rPr lang="de-CH" i="1" dirty="0"/>
              <a:t> / </a:t>
            </a:r>
            <a:r>
              <a:rPr lang="de-CH" i="1" dirty="0" err="1"/>
              <a:t>Actualité</a:t>
            </a:r>
            <a:r>
              <a:rPr lang="de-CH" i="1" dirty="0"/>
              <a:t> </a:t>
            </a:r>
            <a:r>
              <a:rPr lang="de-CH" i="1" dirty="0" err="1"/>
              <a:t>économique</a:t>
            </a:r>
            <a:r>
              <a:rPr lang="de-CH" i="1" dirty="0"/>
              <a:t> et </a:t>
            </a:r>
            <a:r>
              <a:rPr lang="de-CH" i="1" dirty="0" err="1"/>
              <a:t>politique</a:t>
            </a:r>
            <a:endParaRPr lang="de-CH" i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49FB7AB-C869-A655-5652-21D060984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90846" y="6366471"/>
            <a:ext cx="4114800" cy="365125"/>
          </a:xfrm>
        </p:spPr>
        <p:txBody>
          <a:bodyPr/>
          <a:lstStyle/>
          <a:p>
            <a:fld id="{EBAEE1EB-8B44-4728-A11F-54C2BBCC5F47}" type="slidenum">
              <a:rPr lang="de-CH" smtClean="0"/>
              <a:t>9</a:t>
            </a:fld>
            <a:endParaRPr lang="de-CH" dirty="0"/>
          </a:p>
        </p:txBody>
      </p:sp>
      <p:graphicFrame>
        <p:nvGraphicFramePr>
          <p:cNvPr id="8" name="Diagramm 7">
            <a:extLst>
              <a:ext uri="{FF2B5EF4-FFF2-40B4-BE49-F238E27FC236}">
                <a16:creationId xmlns:a16="http://schemas.microsoft.com/office/drawing/2014/main" id="{4D38310F-4DB9-EC9D-37F1-43A1C13F0C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4207477"/>
              </p:ext>
            </p:extLst>
          </p:nvPr>
        </p:nvGraphicFramePr>
        <p:xfrm>
          <a:off x="2116151" y="1194924"/>
          <a:ext cx="8792073" cy="5046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D4200689-393C-95F5-4E01-C7EC905536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5646" y="6356350"/>
            <a:ext cx="2848154" cy="365125"/>
          </a:xfrm>
        </p:spPr>
        <p:txBody>
          <a:bodyPr/>
          <a:lstStyle/>
          <a:p>
            <a:r>
              <a:rPr lang="de-CH" dirty="0"/>
              <a:t>© Westermann Schweiz AG, 2026</a:t>
            </a:r>
          </a:p>
        </p:txBody>
      </p:sp>
    </p:spTree>
    <p:extLst>
      <p:ext uri="{BB962C8B-B14F-4D97-AF65-F5344CB8AC3E}">
        <p14:creationId xmlns:p14="http://schemas.microsoft.com/office/powerpoint/2010/main" val="1570188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2408</Words>
  <Application>Microsoft Office PowerPoint</Application>
  <PresentationFormat>Breitbild</PresentationFormat>
  <Paragraphs>330</Paragraphs>
  <Slides>25</Slides>
  <Notes>16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2" baseType="lpstr">
      <vt:lpstr>.SFUI-Regular</vt:lpstr>
      <vt:lpstr>Aptos</vt:lpstr>
      <vt:lpstr>Arial</vt:lpstr>
      <vt:lpstr>bs Thomas Sans 1</vt:lpstr>
      <vt:lpstr>Calibri</vt:lpstr>
      <vt:lpstr>Times New Roman</vt:lpstr>
      <vt:lpstr>Office</vt:lpstr>
      <vt:lpstr>"Actualité économique et politique" Développement des compétences démocratiques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Tatijana Jeremic</dc:creator>
  <cp:keywords>, docId:31FCFB652722618424E5F9172B3BCE10</cp:keywords>
  <cp:lastModifiedBy>Kaufmann, Rebecca</cp:lastModifiedBy>
  <cp:revision>284</cp:revision>
  <dcterms:created xsi:type="dcterms:W3CDTF">2018-10-16T13:43:55Z</dcterms:created>
  <dcterms:modified xsi:type="dcterms:W3CDTF">2026-02-18T06:38:37Z</dcterms:modified>
</cp:coreProperties>
</file>